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7" r:id="rId2"/>
    <p:sldId id="256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99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100" d="100"/>
          <a:sy n="100" d="100"/>
        </p:scale>
        <p:origin x="-474" y="1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A800D1-EF39-41D6-8973-3ABDF2AD5EF7}" type="datetimeFigureOut">
              <a:rPr lang="en-US" smtClean="0"/>
              <a:pPr/>
              <a:t>3/15/2025</a:t>
            </a:fld>
            <a:endParaRPr lang="en-US" dirty="0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42144E-ECBB-4200-B37D-17B5E5B6D0B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A800D1-EF39-41D6-8973-3ABDF2AD5EF7}" type="datetimeFigureOut">
              <a:rPr lang="en-US" smtClean="0"/>
              <a:pPr/>
              <a:t>3/15/2025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42144E-ECBB-4200-B37D-17B5E5B6D0B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A800D1-EF39-41D6-8973-3ABDF2AD5EF7}" type="datetimeFigureOut">
              <a:rPr lang="en-US" smtClean="0"/>
              <a:pPr/>
              <a:t>3/15/2025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42144E-ECBB-4200-B37D-17B5E5B6D0B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A800D1-EF39-41D6-8973-3ABDF2AD5EF7}" type="datetimeFigureOut">
              <a:rPr lang="en-US" smtClean="0"/>
              <a:pPr/>
              <a:t>3/15/2025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42144E-ECBB-4200-B37D-17B5E5B6D0B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A800D1-EF39-41D6-8973-3ABDF2AD5EF7}" type="datetimeFigureOut">
              <a:rPr lang="en-US" smtClean="0"/>
              <a:pPr/>
              <a:t>3/15/2025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42144E-ECBB-4200-B37D-17B5E5B6D0B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A800D1-EF39-41D6-8973-3ABDF2AD5EF7}" type="datetimeFigureOut">
              <a:rPr lang="en-US" smtClean="0"/>
              <a:pPr/>
              <a:t>3/15/2025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42144E-ECBB-4200-B37D-17B5E5B6D0B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A800D1-EF39-41D6-8973-3ABDF2AD5EF7}" type="datetimeFigureOut">
              <a:rPr lang="en-US" smtClean="0"/>
              <a:pPr/>
              <a:t>3/15/2025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42144E-ECBB-4200-B37D-17B5E5B6D0B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A800D1-EF39-41D6-8973-3ABDF2AD5EF7}" type="datetimeFigureOut">
              <a:rPr lang="en-US" smtClean="0"/>
              <a:pPr/>
              <a:t>3/15/2025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42144E-ECBB-4200-B37D-17B5E5B6D0B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A800D1-EF39-41D6-8973-3ABDF2AD5EF7}" type="datetimeFigureOut">
              <a:rPr lang="en-US" smtClean="0"/>
              <a:pPr/>
              <a:t>3/15/2025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42144E-ECBB-4200-B37D-17B5E5B6D0B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A800D1-EF39-41D6-8973-3ABDF2AD5EF7}" type="datetimeFigureOut">
              <a:rPr lang="en-US" smtClean="0"/>
              <a:pPr/>
              <a:t>3/15/2025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42144E-ECBB-4200-B37D-17B5E5B6D0B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A800D1-EF39-41D6-8973-3ABDF2AD5EF7}" type="datetimeFigureOut">
              <a:rPr lang="en-US" smtClean="0"/>
              <a:pPr/>
              <a:t>3/15/2025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1E42144E-ECBB-4200-B37D-17B5E5B6D0B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dirty="0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F9A800D1-EF39-41D6-8973-3ABDF2AD5EF7}" type="datetimeFigureOut">
              <a:rPr lang="en-US" smtClean="0"/>
              <a:pPr/>
              <a:t>3/15/2025</a:t>
            </a:fld>
            <a:endParaRPr lang="en-US" dirty="0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E42144E-ECBB-4200-B37D-17B5E5B6D0B5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dirty="0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dirty="0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2" name="Straight Connector 31"/>
          <p:cNvCxnSpPr>
            <a:stCxn id="25" idx="6"/>
          </p:cNvCxnSpPr>
          <p:nvPr/>
        </p:nvCxnSpPr>
        <p:spPr>
          <a:xfrm>
            <a:off x="5715000" y="1143000"/>
            <a:ext cx="685800" cy="304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>
            <a:stCxn id="25" idx="4"/>
          </p:cNvCxnSpPr>
          <p:nvPr/>
        </p:nvCxnSpPr>
        <p:spPr>
          <a:xfrm rot="16200000" flipH="1">
            <a:off x="2247900" y="3848100"/>
            <a:ext cx="5029200" cy="7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Oval 23"/>
          <p:cNvSpPr/>
          <p:nvPr/>
        </p:nvSpPr>
        <p:spPr>
          <a:xfrm>
            <a:off x="533400" y="990600"/>
            <a:ext cx="1981200" cy="45720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381000" y="2819400"/>
            <a:ext cx="2438400" cy="1015663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1"/>
            </a:solidFill>
            <a:prstDash val="sysDash"/>
          </a:ln>
        </p:spPr>
        <p:txBody>
          <a:bodyPr wrap="square" rtlCol="0">
            <a:spAutoFit/>
          </a:bodyPr>
          <a:lstStyle/>
          <a:p>
            <a:r>
              <a:rPr lang="en-US" sz="1600" b="1" dirty="0" smtClean="0"/>
              <a:t>      Vetting Committee</a:t>
            </a:r>
          </a:p>
          <a:p>
            <a:r>
              <a:rPr lang="en-US" sz="1100" dirty="0" smtClean="0"/>
              <a:t>Aaron Lucey         Pam Banks</a:t>
            </a:r>
          </a:p>
          <a:p>
            <a:r>
              <a:rPr lang="en-US" sz="1100" dirty="0" smtClean="0"/>
              <a:t>Jill Johnson        Mark Seilstad </a:t>
            </a:r>
          </a:p>
          <a:p>
            <a:r>
              <a:rPr lang="en-US" sz="1100" dirty="0" smtClean="0"/>
              <a:t>Jill Horseley    Michelle Schmidt </a:t>
            </a:r>
          </a:p>
          <a:p>
            <a:r>
              <a:rPr lang="en-US" sz="1100" dirty="0" smtClean="0"/>
              <a:t>Eric Heyer    Sue &amp; Doug Hulsebus</a:t>
            </a:r>
            <a:endParaRPr lang="en-US" sz="1100" dirty="0"/>
          </a:p>
        </p:txBody>
      </p:sp>
      <p:sp>
        <p:nvSpPr>
          <p:cNvPr id="5" name="TextBox 4"/>
          <p:cNvSpPr txBox="1"/>
          <p:nvPr/>
        </p:nvSpPr>
        <p:spPr>
          <a:xfrm>
            <a:off x="304800" y="3886200"/>
            <a:ext cx="2631939" cy="104644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1"/>
            </a:solidFill>
            <a:prstDash val="sysDash"/>
          </a:ln>
        </p:spPr>
        <p:txBody>
          <a:bodyPr wrap="none" rtlCol="0">
            <a:spAutoFit/>
          </a:bodyPr>
          <a:lstStyle/>
          <a:p>
            <a:r>
              <a:rPr lang="en-US" sz="1600" b="1" dirty="0" smtClean="0"/>
              <a:t>   Gen Ed &amp; Planning</a:t>
            </a:r>
            <a:endParaRPr lang="en-US" sz="1600" dirty="0" smtClean="0"/>
          </a:p>
          <a:p>
            <a:r>
              <a:rPr lang="en-US" dirty="0" smtClean="0"/>
              <a:t>     </a:t>
            </a:r>
            <a:r>
              <a:rPr lang="en-US" sz="1400" dirty="0" smtClean="0"/>
              <a:t>        Alexe Kulikov </a:t>
            </a:r>
          </a:p>
          <a:p>
            <a:r>
              <a:rPr lang="en-US" sz="1400" i="1" dirty="0" smtClean="0"/>
              <a:t>   </a:t>
            </a:r>
            <a:r>
              <a:rPr lang="en-US" sz="1400" i="1" u="sng" dirty="0" smtClean="0"/>
              <a:t>American Way Homeschool</a:t>
            </a:r>
          </a:p>
          <a:p>
            <a:r>
              <a:rPr lang="en-US" sz="1400" dirty="0" smtClean="0"/>
              <a:t>  Niki Shkurtaj   Jennifer Philips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3962400" y="5181600"/>
            <a:ext cx="1594026" cy="738664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1"/>
            </a:solidFill>
            <a:prstDash val="sysDash"/>
          </a:ln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Marshal At Arms</a:t>
            </a:r>
          </a:p>
          <a:p>
            <a:r>
              <a:rPr lang="en-US" sz="1400" dirty="0" smtClean="0"/>
              <a:t>   Ross </a:t>
            </a:r>
            <a:r>
              <a:rPr lang="en-US" sz="1400" dirty="0" smtClean="0"/>
              <a:t>Ciricione</a:t>
            </a:r>
            <a:endParaRPr lang="en-US" sz="1400" dirty="0" smtClean="0"/>
          </a:p>
          <a:p>
            <a:r>
              <a:rPr lang="en-US" sz="1400" dirty="0" smtClean="0"/>
              <a:t>   Doug Hulsebus</a:t>
            </a:r>
            <a:endParaRPr lang="en-US" sz="1400" dirty="0"/>
          </a:p>
        </p:txBody>
      </p:sp>
      <p:sp>
        <p:nvSpPr>
          <p:cNvPr id="7" name="TextBox 6"/>
          <p:cNvSpPr txBox="1"/>
          <p:nvPr/>
        </p:nvSpPr>
        <p:spPr>
          <a:xfrm>
            <a:off x="6172200" y="5715000"/>
            <a:ext cx="2693366" cy="861774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1"/>
            </a:solidFill>
            <a:prstDash val="sysDash"/>
          </a:ln>
        </p:spPr>
        <p:txBody>
          <a:bodyPr wrap="none" rtlCol="0">
            <a:spAutoFit/>
          </a:bodyPr>
          <a:lstStyle/>
          <a:p>
            <a:r>
              <a:rPr lang="en-US" b="1" dirty="0" smtClean="0"/>
              <a:t> </a:t>
            </a:r>
            <a:r>
              <a:rPr lang="en-US" sz="1100" b="1" dirty="0" smtClean="0"/>
              <a:t>Outreach / Events/ Website</a:t>
            </a:r>
            <a:endParaRPr lang="en-US" sz="1100" dirty="0" smtClean="0"/>
          </a:p>
          <a:p>
            <a:r>
              <a:rPr lang="en-US" dirty="0" smtClean="0"/>
              <a:t>       </a:t>
            </a:r>
            <a:r>
              <a:rPr lang="en-US" sz="1400" dirty="0" smtClean="0"/>
              <a:t>Denise Mraz</a:t>
            </a:r>
          </a:p>
          <a:p>
            <a:r>
              <a:rPr lang="en-US" sz="1400" dirty="0" smtClean="0"/>
              <a:t> </a:t>
            </a:r>
            <a:r>
              <a:rPr lang="en-US" sz="1100" dirty="0" smtClean="0"/>
              <a:t>Aaron Eller aka Aaron Marotti (nonAsn)</a:t>
            </a:r>
            <a:endParaRPr lang="en-US" sz="1100" dirty="0"/>
          </a:p>
        </p:txBody>
      </p:sp>
      <p:sp>
        <p:nvSpPr>
          <p:cNvPr id="10" name="TextBox 9"/>
          <p:cNvSpPr txBox="1"/>
          <p:nvPr/>
        </p:nvSpPr>
        <p:spPr>
          <a:xfrm>
            <a:off x="304800" y="1676400"/>
            <a:ext cx="2543966" cy="830997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1"/>
            </a:solidFill>
            <a:prstDash val="sysDot"/>
          </a:ln>
        </p:spPr>
        <p:txBody>
          <a:bodyPr wrap="none" rtlCol="0">
            <a:spAutoFit/>
          </a:bodyPr>
          <a:lstStyle/>
          <a:p>
            <a:r>
              <a:rPr lang="en-US" b="1" dirty="0" smtClean="0"/>
              <a:t> Elections Committee</a:t>
            </a:r>
            <a:endParaRPr lang="en-US" dirty="0" smtClean="0"/>
          </a:p>
          <a:p>
            <a:r>
              <a:rPr lang="en-US" dirty="0" smtClean="0"/>
              <a:t>     </a:t>
            </a:r>
            <a:r>
              <a:rPr lang="en-US" sz="1200" dirty="0" smtClean="0"/>
              <a:t>Fa’aana Guild - Chair</a:t>
            </a:r>
          </a:p>
          <a:p>
            <a:r>
              <a:rPr lang="en-US" sz="1200" dirty="0" smtClean="0"/>
              <a:t>    Katia Lucey        Carolyn St John  </a:t>
            </a:r>
            <a:endParaRPr lang="en-US" sz="1200" dirty="0"/>
          </a:p>
        </p:txBody>
      </p:sp>
      <p:sp>
        <p:nvSpPr>
          <p:cNvPr id="11" name="TextBox 10"/>
          <p:cNvSpPr txBox="1"/>
          <p:nvPr/>
        </p:nvSpPr>
        <p:spPr>
          <a:xfrm>
            <a:off x="3962400" y="4267200"/>
            <a:ext cx="1524000" cy="800219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1"/>
            </a:solidFill>
            <a:prstDash val="sysDash"/>
          </a:ln>
        </p:spPr>
        <p:txBody>
          <a:bodyPr wrap="square" rtlCol="0">
            <a:spAutoFit/>
          </a:bodyPr>
          <a:lstStyle/>
          <a:p>
            <a:r>
              <a:rPr lang="en-US" b="1" dirty="0" smtClean="0"/>
              <a:t> </a:t>
            </a:r>
            <a:r>
              <a:rPr lang="en-US" sz="1400" b="1" dirty="0" smtClean="0"/>
              <a:t>Ombudsman</a:t>
            </a:r>
            <a:endParaRPr lang="en-US" sz="1400" dirty="0" smtClean="0"/>
          </a:p>
          <a:p>
            <a:r>
              <a:rPr lang="en-US" sz="1400" dirty="0" smtClean="0"/>
              <a:t>  Scott Johnson</a:t>
            </a:r>
          </a:p>
          <a:p>
            <a:r>
              <a:rPr lang="en-US" sz="1400" dirty="0" smtClean="0"/>
              <a:t>  Pauline White</a:t>
            </a:r>
            <a:endParaRPr lang="en-US" sz="1400" dirty="0"/>
          </a:p>
        </p:txBody>
      </p:sp>
      <p:sp>
        <p:nvSpPr>
          <p:cNvPr id="12" name="TextBox 11"/>
          <p:cNvSpPr txBox="1"/>
          <p:nvPr/>
        </p:nvSpPr>
        <p:spPr>
          <a:xfrm>
            <a:off x="3962400" y="3429000"/>
            <a:ext cx="1551387" cy="738664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1"/>
            </a:solidFill>
            <a:prstDash val="sysDash"/>
          </a:ln>
        </p:spPr>
        <p:txBody>
          <a:bodyPr wrap="none" rtlCol="0">
            <a:spAutoFit/>
          </a:bodyPr>
          <a:lstStyle/>
          <a:p>
            <a:r>
              <a:rPr lang="en-US" b="1" dirty="0" smtClean="0"/>
              <a:t> </a:t>
            </a:r>
            <a:r>
              <a:rPr lang="en-US" sz="1400" b="1" dirty="0" smtClean="0"/>
              <a:t>State Treasurer </a:t>
            </a:r>
            <a:endParaRPr lang="en-US" sz="1400" dirty="0" smtClean="0"/>
          </a:p>
          <a:p>
            <a:r>
              <a:rPr lang="en-US" sz="1200" dirty="0" smtClean="0"/>
              <a:t>  Michelle Schmidt</a:t>
            </a:r>
          </a:p>
          <a:p>
            <a:r>
              <a:rPr lang="en-US" sz="1200" dirty="0" smtClean="0"/>
              <a:t>      Robert Hale </a:t>
            </a:r>
            <a:endParaRPr lang="en-US" sz="1200" dirty="0"/>
          </a:p>
        </p:txBody>
      </p:sp>
      <p:sp>
        <p:nvSpPr>
          <p:cNvPr id="13" name="TextBox 12"/>
          <p:cNvSpPr txBox="1"/>
          <p:nvPr/>
        </p:nvSpPr>
        <p:spPr>
          <a:xfrm>
            <a:off x="3733800" y="1447800"/>
            <a:ext cx="1720407" cy="584775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1"/>
            </a:solidFill>
            <a:prstDash val="sysDot"/>
          </a:ln>
        </p:spPr>
        <p:txBody>
          <a:bodyPr wrap="none" rtlCol="0">
            <a:spAutoFit/>
          </a:bodyPr>
          <a:lstStyle/>
          <a:p>
            <a:r>
              <a:rPr lang="en-US" sz="1200" b="1" dirty="0" smtClean="0"/>
              <a:t>    Chairman Pro Tem </a:t>
            </a:r>
          </a:p>
          <a:p>
            <a:r>
              <a:rPr lang="en-US" sz="800" dirty="0" smtClean="0"/>
              <a:t>           (Nominated/ In training)</a:t>
            </a:r>
          </a:p>
          <a:p>
            <a:r>
              <a:rPr lang="en-US" sz="1200" dirty="0" smtClean="0"/>
              <a:t>           Aaron Lucey</a:t>
            </a:r>
            <a:endParaRPr lang="en-US" sz="1200" dirty="0"/>
          </a:p>
        </p:txBody>
      </p:sp>
      <p:sp>
        <p:nvSpPr>
          <p:cNvPr id="14" name="TextBox 13"/>
          <p:cNvSpPr txBox="1"/>
          <p:nvPr/>
        </p:nvSpPr>
        <p:spPr>
          <a:xfrm>
            <a:off x="6248400" y="2209800"/>
            <a:ext cx="2628027" cy="646331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1"/>
            </a:solidFill>
            <a:prstDash val="sysDash"/>
          </a:ln>
        </p:spPr>
        <p:txBody>
          <a:bodyPr wrap="none" rtlCol="0">
            <a:spAutoFit/>
          </a:bodyPr>
          <a:lstStyle/>
          <a:p>
            <a:r>
              <a:rPr lang="en-US" sz="1200" b="1" dirty="0" smtClean="0"/>
              <a:t>Secretary     Record Keeping</a:t>
            </a:r>
          </a:p>
          <a:p>
            <a:pPr algn="ctr"/>
            <a:r>
              <a:rPr lang="en-US" sz="1200" b="1" dirty="0" smtClean="0"/>
              <a:t>Open Project</a:t>
            </a:r>
          </a:p>
          <a:p>
            <a:r>
              <a:rPr lang="en-US" sz="1200" dirty="0" smtClean="0"/>
              <a:t>  Fitu Robertson   Carolyn St John      </a:t>
            </a:r>
            <a:endParaRPr lang="en-US" sz="1200" dirty="0"/>
          </a:p>
        </p:txBody>
      </p:sp>
      <p:sp>
        <p:nvSpPr>
          <p:cNvPr id="15" name="TextBox 14"/>
          <p:cNvSpPr txBox="1"/>
          <p:nvPr/>
        </p:nvSpPr>
        <p:spPr>
          <a:xfrm>
            <a:off x="6181725" y="1343025"/>
            <a:ext cx="2743200" cy="738664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1"/>
            </a:solidFill>
            <a:prstDash val="sysDash"/>
          </a:ln>
        </p:spPr>
        <p:txBody>
          <a:bodyPr wrap="square" rtlCol="0">
            <a:spAutoFit/>
          </a:bodyPr>
          <a:lstStyle/>
          <a:p>
            <a:r>
              <a:rPr lang="en-US" b="1" dirty="0" smtClean="0"/>
              <a:t>        </a:t>
            </a:r>
            <a:r>
              <a:rPr lang="en-US" sz="1200" b="1" dirty="0" smtClean="0"/>
              <a:t>County Coordinator </a:t>
            </a:r>
            <a:endParaRPr lang="en-US" sz="1200" dirty="0" smtClean="0"/>
          </a:p>
          <a:p>
            <a:r>
              <a:rPr lang="en-US" sz="1200" dirty="0" smtClean="0"/>
              <a:t>      Eric Heyer   Michelle Schmidt (Fac)</a:t>
            </a:r>
          </a:p>
          <a:p>
            <a:r>
              <a:rPr lang="en-US" sz="1200" dirty="0" smtClean="0"/>
              <a:t>      Rockie Roper   Jill Horseley</a:t>
            </a:r>
            <a:endParaRPr lang="en-US" sz="1200" dirty="0"/>
          </a:p>
        </p:txBody>
      </p:sp>
      <p:sp>
        <p:nvSpPr>
          <p:cNvPr id="16" name="TextBox 15"/>
          <p:cNvSpPr txBox="1"/>
          <p:nvPr/>
        </p:nvSpPr>
        <p:spPr>
          <a:xfrm>
            <a:off x="6248400" y="2971800"/>
            <a:ext cx="2590800" cy="754053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1"/>
            </a:solidFill>
            <a:prstDash val="sysDash"/>
          </a:ln>
        </p:spPr>
        <p:txBody>
          <a:bodyPr wrap="square" rtlCol="0">
            <a:spAutoFit/>
          </a:bodyPr>
          <a:lstStyle/>
          <a:p>
            <a:r>
              <a:rPr lang="en-US" sz="1100" b="1" dirty="0" smtClean="0"/>
              <a:t>IT/Infrastructure/ Communications </a:t>
            </a:r>
            <a:endParaRPr lang="en-US" sz="1100" dirty="0" smtClean="0"/>
          </a:p>
          <a:p>
            <a:r>
              <a:rPr lang="en-US" dirty="0" smtClean="0"/>
              <a:t>  </a:t>
            </a:r>
            <a:r>
              <a:rPr lang="en-US" sz="1400" dirty="0" smtClean="0"/>
              <a:t>Rockie Roper   James  Hu –AI</a:t>
            </a:r>
          </a:p>
          <a:p>
            <a:r>
              <a:rPr lang="en-US" sz="1400" dirty="0" smtClean="0"/>
              <a:t>   Mark Seilstad  Bobby Cirello </a:t>
            </a:r>
            <a:endParaRPr lang="en-US" sz="1400" dirty="0"/>
          </a:p>
        </p:txBody>
      </p:sp>
      <p:sp>
        <p:nvSpPr>
          <p:cNvPr id="17" name="TextBox 16"/>
          <p:cNvSpPr txBox="1"/>
          <p:nvPr/>
        </p:nvSpPr>
        <p:spPr>
          <a:xfrm>
            <a:off x="6705600" y="3810000"/>
            <a:ext cx="1600200" cy="646331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1"/>
            </a:solidFill>
            <a:prstDash val="sysDash"/>
          </a:ln>
        </p:spPr>
        <p:txBody>
          <a:bodyPr wrap="square" rtlCol="0">
            <a:spAutoFit/>
          </a:bodyPr>
          <a:lstStyle/>
          <a:p>
            <a:r>
              <a:rPr lang="en-US" sz="1100" dirty="0" smtClean="0"/>
              <a:t>Max Taylor</a:t>
            </a:r>
          </a:p>
          <a:p>
            <a:r>
              <a:rPr lang="en-US" sz="1100" dirty="0" smtClean="0"/>
              <a:t>Robert Hale   </a:t>
            </a:r>
            <a:r>
              <a:rPr lang="en-US" sz="1400" b="1" dirty="0" smtClean="0"/>
              <a:t>REG Z</a:t>
            </a:r>
          </a:p>
          <a:p>
            <a:r>
              <a:rPr lang="en-US" sz="1100" dirty="0" smtClean="0"/>
              <a:t>Patricia  Anthony</a:t>
            </a:r>
            <a:endParaRPr lang="en-US" sz="1100" dirty="0"/>
          </a:p>
        </p:txBody>
      </p:sp>
      <p:sp>
        <p:nvSpPr>
          <p:cNvPr id="18" name="TextBox 17"/>
          <p:cNvSpPr txBox="1"/>
          <p:nvPr/>
        </p:nvSpPr>
        <p:spPr>
          <a:xfrm>
            <a:off x="304801" y="5029201"/>
            <a:ext cx="2590800" cy="1738938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1"/>
            </a:solidFill>
            <a:prstDash val="sysDash"/>
          </a:ln>
        </p:spPr>
        <p:txBody>
          <a:bodyPr wrap="square" rtlCol="0">
            <a:spAutoFit/>
          </a:bodyPr>
          <a:lstStyle/>
          <a:p>
            <a:r>
              <a:rPr lang="en-US" sz="1600" b="1" dirty="0" smtClean="0"/>
              <a:t>                  </a:t>
            </a:r>
            <a:r>
              <a:rPr lang="en-US" sz="1400" b="1" dirty="0" smtClean="0"/>
              <a:t>Banking    </a:t>
            </a:r>
            <a:r>
              <a:rPr lang="en-US" sz="1600" b="1" dirty="0" smtClean="0"/>
              <a:t>          </a:t>
            </a:r>
            <a:endParaRPr lang="en-US" sz="1600" dirty="0" smtClean="0"/>
          </a:p>
          <a:p>
            <a:r>
              <a:rPr lang="en-US" sz="1100" dirty="0" smtClean="0"/>
              <a:t>Jennifer  Walton    Venise  Shazier</a:t>
            </a:r>
          </a:p>
          <a:p>
            <a:r>
              <a:rPr lang="en-US" sz="1100" dirty="0" smtClean="0"/>
              <a:t>  Chet  Kelsey            John  Eatman</a:t>
            </a:r>
          </a:p>
          <a:p>
            <a:r>
              <a:rPr lang="en-US" sz="1100" dirty="0" smtClean="0"/>
              <a:t> Jabari Fletcher          Jonda Ross</a:t>
            </a:r>
          </a:p>
          <a:p>
            <a:r>
              <a:rPr lang="en-US" sz="1100" dirty="0" smtClean="0"/>
              <a:t>        Catherine  Villadelgado </a:t>
            </a:r>
          </a:p>
          <a:p>
            <a:r>
              <a:rPr lang="en-US" sz="1100" dirty="0" smtClean="0"/>
              <a:t>Jack </a:t>
            </a:r>
            <a:r>
              <a:rPr lang="en-US" sz="1100" dirty="0" err="1" smtClean="0"/>
              <a:t>Carzo</a:t>
            </a:r>
            <a:r>
              <a:rPr lang="en-US" sz="1100" dirty="0" smtClean="0"/>
              <a:t>                 Robert Hale </a:t>
            </a:r>
          </a:p>
          <a:p>
            <a:r>
              <a:rPr lang="en-US" sz="1100" dirty="0" smtClean="0"/>
              <a:t>Eric Heyer               Sue Hulsebus </a:t>
            </a:r>
          </a:p>
          <a:p>
            <a:r>
              <a:rPr lang="en-US" sz="1100" dirty="0" smtClean="0"/>
              <a:t>Jill Horseley        Michelle Schmidt </a:t>
            </a:r>
          </a:p>
          <a:p>
            <a:r>
              <a:rPr lang="en-US" sz="1400" dirty="0" smtClean="0"/>
              <a:t>      </a:t>
            </a:r>
            <a:endParaRPr lang="en-US" dirty="0"/>
          </a:p>
        </p:txBody>
      </p:sp>
      <p:sp>
        <p:nvSpPr>
          <p:cNvPr id="19" name="TextBox 18"/>
          <p:cNvSpPr txBox="1"/>
          <p:nvPr/>
        </p:nvSpPr>
        <p:spPr>
          <a:xfrm>
            <a:off x="3733800" y="2209800"/>
            <a:ext cx="2057400" cy="1077218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1"/>
            </a:solidFill>
            <a:prstDash val="sysDot"/>
          </a:ln>
        </p:spPr>
        <p:txBody>
          <a:bodyPr wrap="square" rtlCol="0">
            <a:spAutoFit/>
          </a:bodyPr>
          <a:lstStyle/>
          <a:p>
            <a:r>
              <a:rPr lang="en-US" sz="1400" b="1" dirty="0" smtClean="0"/>
              <a:t>Recording Secretary</a:t>
            </a:r>
          </a:p>
          <a:p>
            <a:r>
              <a:rPr lang="en-US" sz="1400" b="1" dirty="0" smtClean="0"/>
              <a:t> </a:t>
            </a:r>
            <a:r>
              <a:rPr lang="en-US" sz="1200" dirty="0" smtClean="0"/>
              <a:t>Aaron Lucey    Katia Lucey</a:t>
            </a:r>
          </a:p>
          <a:p>
            <a:r>
              <a:rPr lang="en-US" sz="1200" dirty="0" smtClean="0"/>
              <a:t> Lora Kelsey      Ray Brown</a:t>
            </a:r>
          </a:p>
          <a:p>
            <a:r>
              <a:rPr lang="en-US" sz="1200" dirty="0" smtClean="0"/>
              <a:t>Jasmine Heyer  Eric Heyer</a:t>
            </a:r>
          </a:p>
          <a:p>
            <a:r>
              <a:rPr lang="en-US" sz="1200" dirty="0" smtClean="0"/>
              <a:t>      Michelle Schmidt</a:t>
            </a:r>
            <a:endParaRPr lang="en-US" sz="1200" dirty="0"/>
          </a:p>
        </p:txBody>
      </p:sp>
      <p:sp>
        <p:nvSpPr>
          <p:cNvPr id="21" name="TextBox 20"/>
          <p:cNvSpPr txBox="1"/>
          <p:nvPr/>
        </p:nvSpPr>
        <p:spPr>
          <a:xfrm>
            <a:off x="2667000" y="304800"/>
            <a:ext cx="394665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dirty="0" smtClean="0">
                <a:solidFill>
                  <a:schemeClr val="bg1">
                    <a:lumMod val="50000"/>
                  </a:schemeClr>
                </a:solidFill>
                <a:latin typeface="Elephant" pitchFamily="18" charset="0"/>
              </a:rPr>
              <a:t>General  Assembly</a:t>
            </a:r>
            <a:endParaRPr lang="en-US" sz="3200" dirty="0">
              <a:solidFill>
                <a:schemeClr val="bg1">
                  <a:lumMod val="50000"/>
                </a:schemeClr>
              </a:solidFill>
              <a:latin typeface="Elephant" pitchFamily="18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4191000" y="685800"/>
            <a:ext cx="917239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dirty="0" smtClean="0"/>
              <a:t>March </a:t>
            </a:r>
            <a:r>
              <a:rPr lang="en-US" sz="900" dirty="0" smtClean="0"/>
              <a:t>15, </a:t>
            </a:r>
            <a:r>
              <a:rPr lang="en-US" sz="900" dirty="0" smtClean="0"/>
              <a:t>2025</a:t>
            </a:r>
            <a:endParaRPr lang="en-US" sz="900" dirty="0"/>
          </a:p>
        </p:txBody>
      </p:sp>
      <p:sp>
        <p:nvSpPr>
          <p:cNvPr id="23" name="TextBox 22"/>
          <p:cNvSpPr txBox="1"/>
          <p:nvPr/>
        </p:nvSpPr>
        <p:spPr>
          <a:xfrm>
            <a:off x="762000" y="990600"/>
            <a:ext cx="13202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Committees</a:t>
            </a:r>
            <a:endParaRPr lang="en-US" dirty="0"/>
          </a:p>
        </p:txBody>
      </p:sp>
      <p:sp>
        <p:nvSpPr>
          <p:cNvPr id="25" name="Oval 24"/>
          <p:cNvSpPr/>
          <p:nvPr/>
        </p:nvSpPr>
        <p:spPr>
          <a:xfrm>
            <a:off x="3733800" y="914400"/>
            <a:ext cx="1981200" cy="45720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Oval 25"/>
          <p:cNvSpPr/>
          <p:nvPr/>
        </p:nvSpPr>
        <p:spPr>
          <a:xfrm>
            <a:off x="6248400" y="838200"/>
            <a:ext cx="2362200" cy="45720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TextBox 26"/>
          <p:cNvSpPr txBox="1"/>
          <p:nvPr/>
        </p:nvSpPr>
        <p:spPr>
          <a:xfrm>
            <a:off x="6553200" y="914400"/>
            <a:ext cx="193437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Organizational Supports</a:t>
            </a:r>
            <a:endParaRPr lang="en-US" sz="1400" dirty="0"/>
          </a:p>
        </p:txBody>
      </p:sp>
      <p:sp>
        <p:nvSpPr>
          <p:cNvPr id="28" name="TextBox 27"/>
          <p:cNvSpPr txBox="1"/>
          <p:nvPr/>
        </p:nvSpPr>
        <p:spPr>
          <a:xfrm>
            <a:off x="4038600" y="914400"/>
            <a:ext cx="13572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Vetted Roles</a:t>
            </a:r>
            <a:endParaRPr lang="en-US" dirty="0"/>
          </a:p>
        </p:txBody>
      </p:sp>
      <p:cxnSp>
        <p:nvCxnSpPr>
          <p:cNvPr id="36" name="Straight Connector 35"/>
          <p:cNvCxnSpPr>
            <a:stCxn id="25" idx="2"/>
          </p:cNvCxnSpPr>
          <p:nvPr/>
        </p:nvCxnSpPr>
        <p:spPr>
          <a:xfrm rot="10800000" flipV="1">
            <a:off x="2743200" y="1143000"/>
            <a:ext cx="990600" cy="762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>
            <a:stCxn id="25" idx="2"/>
            <a:endCxn id="4" idx="3"/>
          </p:cNvCxnSpPr>
          <p:nvPr/>
        </p:nvCxnSpPr>
        <p:spPr>
          <a:xfrm rot="10800000" flipV="1">
            <a:off x="2819400" y="1143000"/>
            <a:ext cx="914400" cy="21842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TextBox 38"/>
          <p:cNvSpPr txBox="1"/>
          <p:nvPr/>
        </p:nvSpPr>
        <p:spPr>
          <a:xfrm>
            <a:off x="3505200" y="0"/>
            <a:ext cx="2670924" cy="369332"/>
          </a:xfrm>
          <a:prstGeom prst="rect">
            <a:avLst/>
          </a:prstGeom>
          <a:solidFill>
            <a:schemeClr val="bg2"/>
          </a:solidFill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entury Gothic" pitchFamily="34" charset="0"/>
              </a:rPr>
              <a:t>The Nevada Assembly</a:t>
            </a:r>
            <a:endParaRPr lang="en-US" dirty="0">
              <a:latin typeface="Century Gothic" pitchFamily="34" charset="0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3048000" y="6581001"/>
            <a:ext cx="352814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solidFill>
                  <a:schemeClr val="bg1">
                    <a:lumMod val="85000"/>
                  </a:schemeClr>
                </a:solidFill>
              </a:rPr>
              <a:t>Copyright 2025 All Rights Reserved Without Prejudice</a:t>
            </a:r>
            <a:endParaRPr lang="en-US" sz="1200" dirty="0"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31" name="Up Ribbon 30"/>
          <p:cNvSpPr/>
          <p:nvPr/>
        </p:nvSpPr>
        <p:spPr>
          <a:xfrm>
            <a:off x="5105400" y="3352800"/>
            <a:ext cx="304800" cy="152400"/>
          </a:xfrm>
          <a:prstGeom prst="ribbon2">
            <a:avLst/>
          </a:prstGeom>
          <a:solidFill>
            <a:schemeClr val="bg2">
              <a:lumMod val="50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Up Ribbon 32"/>
          <p:cNvSpPr/>
          <p:nvPr/>
        </p:nvSpPr>
        <p:spPr>
          <a:xfrm>
            <a:off x="5486400" y="2133600"/>
            <a:ext cx="304800" cy="152400"/>
          </a:xfrm>
          <a:prstGeom prst="ribbon2">
            <a:avLst/>
          </a:prstGeom>
          <a:solidFill>
            <a:schemeClr val="bg2">
              <a:lumMod val="50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Up Ribbon 34"/>
          <p:cNvSpPr/>
          <p:nvPr/>
        </p:nvSpPr>
        <p:spPr>
          <a:xfrm>
            <a:off x="5334000" y="1524000"/>
            <a:ext cx="304800" cy="152400"/>
          </a:xfrm>
          <a:prstGeom prst="ribbon2">
            <a:avLst/>
          </a:prstGeom>
          <a:solidFill>
            <a:schemeClr val="bg2">
              <a:lumMod val="50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Up Ribbon 36"/>
          <p:cNvSpPr/>
          <p:nvPr/>
        </p:nvSpPr>
        <p:spPr>
          <a:xfrm>
            <a:off x="2286000" y="1600200"/>
            <a:ext cx="304800" cy="152400"/>
          </a:xfrm>
          <a:prstGeom prst="ribbon2">
            <a:avLst/>
          </a:prstGeom>
          <a:solidFill>
            <a:schemeClr val="bg2">
              <a:lumMod val="50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Up Ribbon 40"/>
          <p:cNvSpPr/>
          <p:nvPr/>
        </p:nvSpPr>
        <p:spPr>
          <a:xfrm>
            <a:off x="2286000" y="2743200"/>
            <a:ext cx="304800" cy="152400"/>
          </a:xfrm>
          <a:prstGeom prst="ribbon2">
            <a:avLst/>
          </a:prstGeom>
          <a:solidFill>
            <a:schemeClr val="bg2">
              <a:lumMod val="50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Up Ribbon 41"/>
          <p:cNvSpPr/>
          <p:nvPr/>
        </p:nvSpPr>
        <p:spPr>
          <a:xfrm>
            <a:off x="2286000" y="3886200"/>
            <a:ext cx="304800" cy="152400"/>
          </a:xfrm>
          <a:prstGeom prst="ribbon2">
            <a:avLst/>
          </a:prstGeom>
          <a:solidFill>
            <a:schemeClr val="bg2">
              <a:lumMod val="50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Up Ribbon 42"/>
          <p:cNvSpPr/>
          <p:nvPr/>
        </p:nvSpPr>
        <p:spPr>
          <a:xfrm>
            <a:off x="8229600" y="3810000"/>
            <a:ext cx="304800" cy="152400"/>
          </a:xfrm>
          <a:prstGeom prst="ribbon2">
            <a:avLst/>
          </a:prstGeom>
          <a:solidFill>
            <a:schemeClr val="bg2">
              <a:lumMod val="50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Up Ribbon 43"/>
          <p:cNvSpPr/>
          <p:nvPr/>
        </p:nvSpPr>
        <p:spPr>
          <a:xfrm>
            <a:off x="8229600" y="2895600"/>
            <a:ext cx="304800" cy="152400"/>
          </a:xfrm>
          <a:prstGeom prst="ribbon2">
            <a:avLst/>
          </a:prstGeom>
          <a:solidFill>
            <a:schemeClr val="bg2">
              <a:lumMod val="50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Up Ribbon 44"/>
          <p:cNvSpPr/>
          <p:nvPr/>
        </p:nvSpPr>
        <p:spPr>
          <a:xfrm>
            <a:off x="5105400" y="4191000"/>
            <a:ext cx="304800" cy="152400"/>
          </a:xfrm>
          <a:prstGeom prst="ribbon2">
            <a:avLst/>
          </a:prstGeom>
          <a:solidFill>
            <a:schemeClr val="bg2">
              <a:lumMod val="50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Up Ribbon 45"/>
          <p:cNvSpPr/>
          <p:nvPr/>
        </p:nvSpPr>
        <p:spPr>
          <a:xfrm>
            <a:off x="2362200" y="4953000"/>
            <a:ext cx="304800" cy="152400"/>
          </a:xfrm>
          <a:prstGeom prst="ribbon2">
            <a:avLst/>
          </a:prstGeom>
          <a:solidFill>
            <a:schemeClr val="bg2">
              <a:lumMod val="50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Up Ribbon 46"/>
          <p:cNvSpPr/>
          <p:nvPr/>
        </p:nvSpPr>
        <p:spPr>
          <a:xfrm>
            <a:off x="8077200" y="1295400"/>
            <a:ext cx="304800" cy="152400"/>
          </a:xfrm>
          <a:prstGeom prst="ribbon2">
            <a:avLst/>
          </a:prstGeom>
          <a:solidFill>
            <a:schemeClr val="bg2">
              <a:lumMod val="50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Up Ribbon 47"/>
          <p:cNvSpPr/>
          <p:nvPr/>
        </p:nvSpPr>
        <p:spPr>
          <a:xfrm>
            <a:off x="8153400" y="2133600"/>
            <a:ext cx="304800" cy="152400"/>
          </a:xfrm>
          <a:prstGeom prst="ribbon2">
            <a:avLst/>
          </a:prstGeom>
          <a:solidFill>
            <a:schemeClr val="bg2">
              <a:lumMod val="50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Up Ribbon 48"/>
          <p:cNvSpPr/>
          <p:nvPr/>
        </p:nvSpPr>
        <p:spPr>
          <a:xfrm>
            <a:off x="5181600" y="5105400"/>
            <a:ext cx="304800" cy="152400"/>
          </a:xfrm>
          <a:prstGeom prst="ribbon2">
            <a:avLst/>
          </a:prstGeom>
          <a:solidFill>
            <a:schemeClr val="bg2">
              <a:lumMod val="50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Up Ribbon 49"/>
          <p:cNvSpPr/>
          <p:nvPr/>
        </p:nvSpPr>
        <p:spPr>
          <a:xfrm>
            <a:off x="8153400" y="5638800"/>
            <a:ext cx="304800" cy="152400"/>
          </a:xfrm>
          <a:prstGeom prst="ribbon2">
            <a:avLst/>
          </a:prstGeom>
          <a:solidFill>
            <a:schemeClr val="bg2">
              <a:lumMod val="50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Up Ribbon 50"/>
          <p:cNvSpPr/>
          <p:nvPr/>
        </p:nvSpPr>
        <p:spPr>
          <a:xfrm>
            <a:off x="6858000" y="228600"/>
            <a:ext cx="304800" cy="152400"/>
          </a:xfrm>
          <a:prstGeom prst="ribbon2">
            <a:avLst/>
          </a:prstGeom>
          <a:solidFill>
            <a:schemeClr val="bg2">
              <a:lumMod val="50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TextBox 51"/>
          <p:cNvSpPr txBox="1"/>
          <p:nvPr/>
        </p:nvSpPr>
        <p:spPr>
          <a:xfrm>
            <a:off x="4495800" y="1143000"/>
            <a:ext cx="6858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 smtClean="0"/>
              <a:t>Fin/BC</a:t>
            </a:r>
            <a:endParaRPr lang="en-US" sz="800" dirty="0"/>
          </a:p>
        </p:txBody>
      </p:sp>
      <p:sp>
        <p:nvSpPr>
          <p:cNvPr id="53" name="TextBox 52"/>
          <p:cNvSpPr txBox="1"/>
          <p:nvPr/>
        </p:nvSpPr>
        <p:spPr>
          <a:xfrm>
            <a:off x="7010400" y="228600"/>
            <a:ext cx="6858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 smtClean="0"/>
              <a:t>    928 Req.</a:t>
            </a:r>
            <a:endParaRPr lang="en-US" sz="800" dirty="0"/>
          </a:p>
        </p:txBody>
      </p:sp>
      <p:sp>
        <p:nvSpPr>
          <p:cNvPr id="55" name="TextBox 54"/>
          <p:cNvSpPr txBox="1"/>
          <p:nvPr/>
        </p:nvSpPr>
        <p:spPr>
          <a:xfrm>
            <a:off x="6172200" y="4572000"/>
            <a:ext cx="2553904" cy="984885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1"/>
            </a:solidFill>
            <a:prstDash val="sysDash"/>
          </a:ln>
        </p:spPr>
        <p:txBody>
          <a:bodyPr wrap="none" rtlCol="0">
            <a:spAutoFit/>
          </a:bodyPr>
          <a:lstStyle/>
          <a:p>
            <a:r>
              <a:rPr lang="en-US" sz="1600" b="1" dirty="0" smtClean="0"/>
              <a:t>  </a:t>
            </a:r>
            <a:r>
              <a:rPr lang="en-US" sz="1100" b="1" dirty="0" smtClean="0"/>
              <a:t>Guidelines  Procedures, Processes</a:t>
            </a:r>
            <a:endParaRPr lang="en-US" sz="1100" dirty="0" smtClean="0"/>
          </a:p>
          <a:p>
            <a:r>
              <a:rPr lang="en-US" dirty="0" smtClean="0"/>
              <a:t> </a:t>
            </a:r>
            <a:r>
              <a:rPr lang="en-US" sz="1200" dirty="0" smtClean="0"/>
              <a:t> Brain Vonarx,  Jennifer Poulson </a:t>
            </a:r>
          </a:p>
          <a:p>
            <a:r>
              <a:rPr lang="en-US" sz="1200" dirty="0" smtClean="0"/>
              <a:t> Michael White AKA Mike Wilson </a:t>
            </a:r>
          </a:p>
          <a:p>
            <a:r>
              <a:rPr lang="en-US" sz="1200" dirty="0" smtClean="0"/>
              <a:t>                 Peter Grunfelder</a:t>
            </a:r>
            <a:endParaRPr lang="en-US" sz="1200" dirty="0"/>
          </a:p>
        </p:txBody>
      </p:sp>
      <p:sp>
        <p:nvSpPr>
          <p:cNvPr id="56" name="Up Ribbon 55"/>
          <p:cNvSpPr/>
          <p:nvPr/>
        </p:nvSpPr>
        <p:spPr>
          <a:xfrm>
            <a:off x="8229600" y="4495800"/>
            <a:ext cx="304800" cy="152400"/>
          </a:xfrm>
          <a:prstGeom prst="ribbon2">
            <a:avLst/>
          </a:prstGeom>
          <a:solidFill>
            <a:schemeClr val="bg2">
              <a:lumMod val="50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TextBox 57"/>
          <p:cNvSpPr txBox="1"/>
          <p:nvPr/>
        </p:nvSpPr>
        <p:spPr>
          <a:xfrm>
            <a:off x="3429000" y="5943600"/>
            <a:ext cx="2590800" cy="600164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1"/>
            </a:solidFill>
            <a:prstDash val="sysDash"/>
          </a:ln>
        </p:spPr>
        <p:txBody>
          <a:bodyPr wrap="square" rtlCol="0">
            <a:spAutoFit/>
          </a:bodyPr>
          <a:lstStyle/>
          <a:p>
            <a:r>
              <a:rPr lang="en-US" sz="1100" b="1" dirty="0" smtClean="0"/>
              <a:t>                   SIA Coordinators </a:t>
            </a:r>
          </a:p>
          <a:p>
            <a:r>
              <a:rPr lang="en-US" sz="1100" dirty="0" smtClean="0"/>
              <a:t>Jill Horsley   Robert Hale     Eric Heyer</a:t>
            </a:r>
          </a:p>
          <a:p>
            <a:r>
              <a:rPr lang="en-US" sz="1100" dirty="0" smtClean="0"/>
              <a:t>                  Michelle Schmidt</a:t>
            </a:r>
            <a:endParaRPr lang="en-US" sz="1100" dirty="0"/>
          </a:p>
        </p:txBody>
      </p:sp>
      <p:sp>
        <p:nvSpPr>
          <p:cNvPr id="59" name="Down Arrow 58"/>
          <p:cNvSpPr/>
          <p:nvPr/>
        </p:nvSpPr>
        <p:spPr>
          <a:xfrm>
            <a:off x="1295400" y="1371600"/>
            <a:ext cx="381000" cy="2286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Up Ribbon 59"/>
          <p:cNvSpPr/>
          <p:nvPr/>
        </p:nvSpPr>
        <p:spPr>
          <a:xfrm>
            <a:off x="5562600" y="5867400"/>
            <a:ext cx="304800" cy="152400"/>
          </a:xfrm>
          <a:prstGeom prst="ribbon2">
            <a:avLst/>
          </a:prstGeom>
          <a:solidFill>
            <a:schemeClr val="bg2">
              <a:lumMod val="50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Rectangle 53"/>
          <p:cNvSpPr/>
          <p:nvPr/>
        </p:nvSpPr>
        <p:spPr>
          <a:xfrm>
            <a:off x="5486400" y="2819400"/>
            <a:ext cx="45719" cy="4572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228600" y="1219200"/>
            <a:ext cx="2133600" cy="267765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1"/>
            </a:solidFill>
            <a:prstDash val="sysDash"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chemeClr val="bg1"/>
                </a:solidFill>
              </a:rPr>
              <a:t>Jury Pool </a:t>
            </a:r>
          </a:p>
          <a:p>
            <a:r>
              <a:rPr lang="en-US" sz="900" dirty="0" smtClean="0">
                <a:solidFill>
                  <a:schemeClr val="bg1"/>
                </a:solidFill>
              </a:rPr>
              <a:t>Jennifer Walton  John Eatman</a:t>
            </a:r>
          </a:p>
          <a:p>
            <a:r>
              <a:rPr lang="en-US" sz="900" dirty="0" smtClean="0">
                <a:solidFill>
                  <a:schemeClr val="bg1"/>
                </a:solidFill>
              </a:rPr>
              <a:t> Jabari Fletcher  Federico Gonzales   Johnny Burgess  Jonda Ross </a:t>
            </a:r>
          </a:p>
          <a:p>
            <a:r>
              <a:rPr lang="en-US" sz="900" dirty="0" smtClean="0">
                <a:solidFill>
                  <a:schemeClr val="bg1"/>
                </a:solidFill>
              </a:rPr>
              <a:t>Nader Rouhani  Venise Shazier Catherine Villadelgado </a:t>
            </a:r>
          </a:p>
          <a:p>
            <a:r>
              <a:rPr lang="en-US" sz="900" dirty="0" smtClean="0">
                <a:solidFill>
                  <a:schemeClr val="bg1"/>
                </a:solidFill>
              </a:rPr>
              <a:t>Roshawna Warren </a:t>
            </a:r>
          </a:p>
          <a:p>
            <a:r>
              <a:rPr lang="en-US" sz="900" dirty="0" smtClean="0">
                <a:solidFill>
                  <a:schemeClr val="bg1"/>
                </a:solidFill>
              </a:rPr>
              <a:t>Ion Williams Robert Lentkis </a:t>
            </a:r>
          </a:p>
          <a:p>
            <a:r>
              <a:rPr lang="en-US" sz="900" dirty="0" smtClean="0">
                <a:solidFill>
                  <a:schemeClr val="bg1"/>
                </a:solidFill>
              </a:rPr>
              <a:t>Bruno Nolte Tamara Amaral  </a:t>
            </a:r>
          </a:p>
          <a:p>
            <a:r>
              <a:rPr lang="en-US" sz="900" dirty="0" smtClean="0">
                <a:solidFill>
                  <a:schemeClr val="bg1"/>
                </a:solidFill>
              </a:rPr>
              <a:t>Ross Cirincione  Falefitu Robertson Alexe Kulikov Armando Francisco </a:t>
            </a:r>
          </a:p>
          <a:p>
            <a:r>
              <a:rPr lang="en-US" sz="900" dirty="0" smtClean="0">
                <a:solidFill>
                  <a:schemeClr val="bg1"/>
                </a:solidFill>
              </a:rPr>
              <a:t>Rui Mario Gouveia   Mark Labaj  Jennifer Olsen  James Hu Isaac Sandlin Raymond Brown   Simon Farrow </a:t>
            </a:r>
          </a:p>
          <a:p>
            <a:r>
              <a:rPr lang="en-US" sz="900" dirty="0" smtClean="0">
                <a:solidFill>
                  <a:schemeClr val="bg1"/>
                </a:solidFill>
              </a:rPr>
              <a:t>Dale Conradt  Chet Kelsey </a:t>
            </a:r>
          </a:p>
          <a:p>
            <a:r>
              <a:rPr lang="en-US" sz="900" dirty="0" smtClean="0">
                <a:solidFill>
                  <a:schemeClr val="bg1"/>
                </a:solidFill>
              </a:rPr>
              <a:t>CarolynSt</a:t>
            </a:r>
            <a:r>
              <a:rPr lang="en-US" sz="900" dirty="0" smtClean="0">
                <a:solidFill>
                  <a:schemeClr val="bg1"/>
                </a:solidFill>
              </a:rPr>
              <a:t>. </a:t>
            </a:r>
            <a:r>
              <a:rPr lang="en-US" sz="900" dirty="0" smtClean="0">
                <a:solidFill>
                  <a:schemeClr val="bg1"/>
                </a:solidFill>
              </a:rPr>
              <a:t>John   Nikoleta Shkurtaj Zdravko Kekerovic</a:t>
            </a:r>
            <a:endParaRPr lang="en-US" sz="900" dirty="0">
              <a:solidFill>
                <a:schemeClr val="bg1"/>
              </a:solidFill>
            </a:endParaRPr>
          </a:p>
        </p:txBody>
      </p:sp>
      <p:sp>
        <p:nvSpPr>
          <p:cNvPr id="52" name="Rectangle 51"/>
          <p:cNvSpPr/>
          <p:nvPr/>
        </p:nvSpPr>
        <p:spPr>
          <a:xfrm>
            <a:off x="3581400" y="1981200"/>
            <a:ext cx="45719" cy="27432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Rectangle 54"/>
          <p:cNvSpPr/>
          <p:nvPr/>
        </p:nvSpPr>
        <p:spPr>
          <a:xfrm>
            <a:off x="5486400" y="2057400"/>
            <a:ext cx="45719" cy="3810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5486400" y="3733800"/>
            <a:ext cx="45719" cy="3810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Rectangle 55"/>
          <p:cNvSpPr/>
          <p:nvPr/>
        </p:nvSpPr>
        <p:spPr>
          <a:xfrm>
            <a:off x="5486400" y="4800600"/>
            <a:ext cx="45719" cy="3810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Oval 36"/>
          <p:cNvSpPr/>
          <p:nvPr/>
        </p:nvSpPr>
        <p:spPr>
          <a:xfrm>
            <a:off x="6781800" y="762000"/>
            <a:ext cx="1600200" cy="45720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Oval 35"/>
          <p:cNvSpPr/>
          <p:nvPr/>
        </p:nvSpPr>
        <p:spPr>
          <a:xfrm>
            <a:off x="4724400" y="762000"/>
            <a:ext cx="1600200" cy="45720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Oval 33"/>
          <p:cNvSpPr/>
          <p:nvPr/>
        </p:nvSpPr>
        <p:spPr>
          <a:xfrm>
            <a:off x="1600200" y="609600"/>
            <a:ext cx="1600200" cy="45720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2743200" y="228600"/>
            <a:ext cx="3303853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dirty="0" smtClean="0">
                <a:latin typeface="Elephant" pitchFamily="18" charset="0"/>
              </a:rPr>
              <a:t>Jural Assembly</a:t>
            </a:r>
          </a:p>
          <a:p>
            <a:pPr algn="ctr"/>
            <a:endParaRPr lang="en-US" sz="3200" dirty="0">
              <a:solidFill>
                <a:schemeClr val="bg1">
                  <a:lumMod val="50000"/>
                </a:schemeClr>
              </a:solidFill>
              <a:latin typeface="Elephant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28600" y="3962400"/>
            <a:ext cx="2451761" cy="2339102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accent1">
                <a:shade val="50000"/>
                <a:alpha val="55000"/>
              </a:schemeClr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1600" b="1" dirty="0" smtClean="0">
                <a:solidFill>
                  <a:schemeClr val="bg1"/>
                </a:solidFill>
              </a:rPr>
              <a:t>Office of Sheriff</a:t>
            </a:r>
          </a:p>
          <a:p>
            <a:r>
              <a:rPr lang="en-US" sz="1600" dirty="0" smtClean="0">
                <a:solidFill>
                  <a:schemeClr val="bg1"/>
                </a:solidFill>
              </a:rPr>
              <a:t>Sheriff Keith </a:t>
            </a:r>
            <a:r>
              <a:rPr lang="en-US" sz="1600" dirty="0">
                <a:solidFill>
                  <a:schemeClr val="bg1"/>
                </a:solidFill>
              </a:rPr>
              <a:t>Van </a:t>
            </a:r>
            <a:r>
              <a:rPr lang="en-US" sz="1600" dirty="0" smtClean="0">
                <a:solidFill>
                  <a:schemeClr val="bg1"/>
                </a:solidFill>
              </a:rPr>
              <a:t>Love</a:t>
            </a:r>
            <a:endParaRPr lang="en-US" sz="1600" dirty="0">
              <a:solidFill>
                <a:schemeClr val="bg1"/>
              </a:solidFill>
            </a:endParaRPr>
          </a:p>
          <a:p>
            <a:r>
              <a:rPr lang="en-US" sz="1600" dirty="0" smtClean="0">
                <a:solidFill>
                  <a:schemeClr val="bg1"/>
                </a:solidFill>
              </a:rPr>
              <a:t>Undersheriff Tom </a:t>
            </a:r>
            <a:r>
              <a:rPr lang="en-US" sz="1600" dirty="0">
                <a:solidFill>
                  <a:schemeClr val="bg1"/>
                </a:solidFill>
              </a:rPr>
              <a:t>Varga </a:t>
            </a:r>
          </a:p>
          <a:p>
            <a:r>
              <a:rPr lang="en-US" sz="1600" dirty="0">
                <a:solidFill>
                  <a:schemeClr val="bg1"/>
                </a:solidFill>
              </a:rPr>
              <a:t>Simon Farrow </a:t>
            </a:r>
            <a:r>
              <a:rPr lang="en-US" sz="1600" b="1" dirty="0">
                <a:solidFill>
                  <a:schemeClr val="bg1"/>
                </a:solidFill>
              </a:rPr>
              <a:t>(</a:t>
            </a:r>
            <a:r>
              <a:rPr lang="en-US" sz="1600" b="1" dirty="0" smtClean="0">
                <a:solidFill>
                  <a:schemeClr val="bg1"/>
                </a:solidFill>
              </a:rPr>
              <a:t>Deputy)</a:t>
            </a:r>
          </a:p>
          <a:p>
            <a:r>
              <a:rPr lang="en-US" sz="1600" dirty="0" smtClean="0">
                <a:solidFill>
                  <a:schemeClr val="bg1"/>
                </a:solidFill>
              </a:rPr>
              <a:t>Alexe </a:t>
            </a:r>
            <a:r>
              <a:rPr lang="en-US" sz="1600" dirty="0">
                <a:solidFill>
                  <a:schemeClr val="bg1"/>
                </a:solidFill>
              </a:rPr>
              <a:t>Kulikov </a:t>
            </a:r>
            <a:r>
              <a:rPr lang="en-US" sz="1600" b="1" dirty="0">
                <a:solidFill>
                  <a:schemeClr val="bg1"/>
                </a:solidFill>
              </a:rPr>
              <a:t>(</a:t>
            </a:r>
            <a:r>
              <a:rPr lang="en-US" sz="1600" b="1" dirty="0" smtClean="0">
                <a:solidFill>
                  <a:schemeClr val="bg1"/>
                </a:solidFill>
              </a:rPr>
              <a:t>Deputy</a:t>
            </a:r>
            <a:r>
              <a:rPr lang="en-US" sz="1600" b="1" u="sng" dirty="0" smtClean="0">
                <a:solidFill>
                  <a:schemeClr val="bg1"/>
                </a:solidFill>
              </a:rPr>
              <a:t>)</a:t>
            </a:r>
            <a:endParaRPr lang="en-US" sz="1600" dirty="0">
              <a:solidFill>
                <a:schemeClr val="bg1"/>
              </a:solidFill>
            </a:endParaRPr>
          </a:p>
          <a:p>
            <a:r>
              <a:rPr lang="en-US" sz="1600" dirty="0">
                <a:solidFill>
                  <a:schemeClr val="bg1"/>
                </a:solidFill>
              </a:rPr>
              <a:t>Ray Mendoza </a:t>
            </a:r>
            <a:r>
              <a:rPr lang="en-US" sz="1600" b="1" dirty="0">
                <a:solidFill>
                  <a:schemeClr val="bg1"/>
                </a:solidFill>
              </a:rPr>
              <a:t>(</a:t>
            </a:r>
            <a:r>
              <a:rPr lang="en-US" sz="1600" b="1" dirty="0" smtClean="0">
                <a:solidFill>
                  <a:schemeClr val="bg1"/>
                </a:solidFill>
              </a:rPr>
              <a:t>Deputy)</a:t>
            </a:r>
            <a:endParaRPr lang="en-US" sz="1600" dirty="0">
              <a:solidFill>
                <a:schemeClr val="bg1"/>
              </a:solidFill>
            </a:endParaRPr>
          </a:p>
          <a:p>
            <a:r>
              <a:rPr lang="en-US" sz="1600" dirty="0">
                <a:solidFill>
                  <a:schemeClr val="bg1"/>
                </a:solidFill>
              </a:rPr>
              <a:t>Johnny Burgess </a:t>
            </a:r>
            <a:r>
              <a:rPr lang="en-US" sz="1600" b="1" dirty="0">
                <a:solidFill>
                  <a:schemeClr val="bg1"/>
                </a:solidFill>
              </a:rPr>
              <a:t>(</a:t>
            </a:r>
            <a:r>
              <a:rPr lang="en-US" sz="1600" b="1" dirty="0" smtClean="0">
                <a:solidFill>
                  <a:schemeClr val="bg1"/>
                </a:solidFill>
              </a:rPr>
              <a:t>Deputy)</a:t>
            </a:r>
            <a:endParaRPr lang="en-US" sz="1600" dirty="0">
              <a:solidFill>
                <a:schemeClr val="bg1"/>
              </a:solidFill>
            </a:endParaRPr>
          </a:p>
          <a:p>
            <a:r>
              <a:rPr lang="en-US" sz="1600" dirty="0">
                <a:solidFill>
                  <a:schemeClr val="bg1"/>
                </a:solidFill>
              </a:rPr>
              <a:t>Ray Brown </a:t>
            </a:r>
            <a:r>
              <a:rPr lang="en-US" sz="1600" b="1" dirty="0">
                <a:solidFill>
                  <a:schemeClr val="bg1"/>
                </a:solidFill>
              </a:rPr>
              <a:t>(</a:t>
            </a:r>
            <a:r>
              <a:rPr lang="en-US" sz="1600" b="1" dirty="0" smtClean="0">
                <a:solidFill>
                  <a:schemeClr val="bg1"/>
                </a:solidFill>
              </a:rPr>
              <a:t>Deputy)</a:t>
            </a:r>
            <a:endParaRPr lang="en-US" sz="1600" dirty="0" smtClean="0">
              <a:solidFill>
                <a:schemeClr val="bg1"/>
              </a:solidFill>
            </a:endParaRPr>
          </a:p>
          <a:p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4800600" y="1600200"/>
            <a:ext cx="1753813" cy="553998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1"/>
            </a:solidFill>
            <a:prstDash val="sysDash"/>
          </a:ln>
        </p:spPr>
        <p:txBody>
          <a:bodyPr wrap="none" rtlCol="0">
            <a:spAutoFit/>
          </a:bodyPr>
          <a:lstStyle/>
          <a:p>
            <a:r>
              <a:rPr lang="en-US" sz="1600" b="1" dirty="0" smtClean="0"/>
              <a:t>   </a:t>
            </a:r>
            <a:r>
              <a:rPr lang="en-US" sz="1600" b="1" dirty="0" smtClean="0">
                <a:solidFill>
                  <a:schemeClr val="bg1"/>
                </a:solidFill>
              </a:rPr>
              <a:t>Jural Secretary</a:t>
            </a:r>
          </a:p>
          <a:p>
            <a:r>
              <a:rPr lang="en-US" sz="1400" dirty="0" smtClean="0">
                <a:solidFill>
                  <a:schemeClr val="bg1"/>
                </a:solidFill>
              </a:rPr>
              <a:t>Christina DeMaria</a:t>
            </a:r>
            <a:endParaRPr lang="en-US" sz="1400" dirty="0">
              <a:solidFill>
                <a:schemeClr val="bg1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667000" y="1371600"/>
            <a:ext cx="1983235" cy="615553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1"/>
            </a:solidFill>
            <a:prstDash val="sysDash"/>
          </a:ln>
        </p:spPr>
        <p:txBody>
          <a:bodyPr wrap="none" rtlCol="0">
            <a:spAutoFit/>
          </a:bodyPr>
          <a:lstStyle/>
          <a:p>
            <a:pPr algn="ctr"/>
            <a:r>
              <a:rPr lang="en-US" sz="1200" b="1" dirty="0" smtClean="0">
                <a:solidFill>
                  <a:schemeClr val="bg1"/>
                </a:solidFill>
              </a:rPr>
              <a:t>Supreme Court Justice </a:t>
            </a:r>
          </a:p>
          <a:p>
            <a:r>
              <a:rPr lang="en-US" sz="1100" dirty="0" smtClean="0">
                <a:solidFill>
                  <a:schemeClr val="bg1"/>
                </a:solidFill>
              </a:rPr>
              <a:t>Leanne Slusher  Luis Magilio</a:t>
            </a:r>
          </a:p>
          <a:p>
            <a:r>
              <a:rPr lang="en-US" sz="1100" dirty="0" smtClean="0">
                <a:solidFill>
                  <a:schemeClr val="bg1"/>
                </a:solidFill>
              </a:rPr>
              <a:t>Scott Johnson  Pauline White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858000" y="3810000"/>
            <a:ext cx="2154757" cy="1200329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1"/>
            </a:solidFill>
            <a:prstDash val="sysDash"/>
          </a:ln>
        </p:spPr>
        <p:txBody>
          <a:bodyPr wrap="none" rtlCol="0">
            <a:spAutoFit/>
          </a:bodyPr>
          <a:lstStyle/>
          <a:p>
            <a:r>
              <a:rPr lang="en-US" sz="1400" b="1" dirty="0" smtClean="0">
                <a:solidFill>
                  <a:schemeClr val="bg1"/>
                </a:solidFill>
              </a:rPr>
              <a:t>Oversight Committee</a:t>
            </a:r>
            <a:endParaRPr lang="en-US" sz="1400" dirty="0" smtClean="0">
              <a:solidFill>
                <a:schemeClr val="bg1"/>
              </a:solidFill>
            </a:endParaRPr>
          </a:p>
          <a:p>
            <a:r>
              <a:rPr lang="en-US" sz="1400" dirty="0" smtClean="0">
                <a:solidFill>
                  <a:schemeClr val="bg1"/>
                </a:solidFill>
              </a:rPr>
              <a:t> </a:t>
            </a:r>
            <a:r>
              <a:rPr lang="en-US" sz="1100" dirty="0" smtClean="0">
                <a:solidFill>
                  <a:schemeClr val="bg1"/>
                </a:solidFill>
              </a:rPr>
              <a:t>Denise Mraz     Jennifer Phillips</a:t>
            </a:r>
          </a:p>
          <a:p>
            <a:r>
              <a:rPr lang="en-US" sz="1100" dirty="0" smtClean="0">
                <a:solidFill>
                  <a:schemeClr val="bg1"/>
                </a:solidFill>
              </a:rPr>
              <a:t>Jack Carzoo  Mark Seilstad </a:t>
            </a:r>
          </a:p>
          <a:p>
            <a:r>
              <a:rPr lang="en-US" sz="1100" dirty="0" smtClean="0">
                <a:solidFill>
                  <a:schemeClr val="bg1"/>
                </a:solidFill>
              </a:rPr>
              <a:t>Doug Hulsebus   Eric Heyer </a:t>
            </a:r>
          </a:p>
          <a:p>
            <a:r>
              <a:rPr lang="en-US" sz="1100" dirty="0" smtClean="0">
                <a:solidFill>
                  <a:schemeClr val="bg1"/>
                </a:solidFill>
              </a:rPr>
              <a:t>Michelle Schmidt  Jill Horsley </a:t>
            </a:r>
          </a:p>
          <a:p>
            <a:r>
              <a:rPr lang="en-US" sz="1100" dirty="0" smtClean="0">
                <a:solidFill>
                  <a:schemeClr val="bg1"/>
                </a:solidFill>
              </a:rPr>
              <a:t>Sue Hulsebus</a:t>
            </a:r>
            <a:endParaRPr lang="en-US" sz="1100" dirty="0">
              <a:solidFill>
                <a:schemeClr val="bg1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7162800" y="5181600"/>
            <a:ext cx="1676400" cy="461665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1"/>
            </a:solidFill>
            <a:prstDash val="sysDash"/>
          </a:ln>
        </p:spPr>
        <p:txBody>
          <a:bodyPr wrap="square" rtlCol="0">
            <a:spAutoFit/>
          </a:bodyPr>
          <a:lstStyle/>
          <a:p>
            <a:r>
              <a:rPr lang="en-US" sz="1200" b="1" dirty="0" smtClean="0">
                <a:solidFill>
                  <a:schemeClr val="bg1"/>
                </a:solidFill>
              </a:rPr>
              <a:t>Land Patent Office </a:t>
            </a:r>
            <a:endParaRPr lang="en-US" sz="1200" dirty="0" smtClean="0">
              <a:solidFill>
                <a:schemeClr val="bg1"/>
              </a:solidFill>
            </a:endParaRPr>
          </a:p>
          <a:p>
            <a:r>
              <a:rPr lang="en-US" sz="1200" dirty="0" smtClean="0">
                <a:solidFill>
                  <a:schemeClr val="bg1"/>
                </a:solidFill>
              </a:rPr>
              <a:t>       Bruno Nolte 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5029200" y="5181600"/>
            <a:ext cx="1600200" cy="954107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1"/>
            </a:solidFill>
            <a:prstDash val="sysDash"/>
          </a:ln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chemeClr val="bg1"/>
                </a:solidFill>
              </a:rPr>
              <a:t>    Coroner</a:t>
            </a:r>
          </a:p>
          <a:p>
            <a:r>
              <a:rPr lang="en-US" sz="1400" dirty="0" smtClean="0">
                <a:solidFill>
                  <a:schemeClr val="bg1"/>
                </a:solidFill>
              </a:rPr>
              <a:t> Nader Rouhani</a:t>
            </a:r>
          </a:p>
          <a:p>
            <a:r>
              <a:rPr lang="en-US" sz="1400" dirty="0" smtClean="0">
                <a:solidFill>
                  <a:schemeClr val="bg1"/>
                </a:solidFill>
              </a:rPr>
              <a:t>     </a:t>
            </a:r>
            <a:r>
              <a:rPr lang="en-US" sz="1200" dirty="0" smtClean="0">
                <a:solidFill>
                  <a:schemeClr val="bg1"/>
                </a:solidFill>
              </a:rPr>
              <a:t>Assistant</a:t>
            </a:r>
          </a:p>
          <a:p>
            <a:r>
              <a:rPr lang="en-US" sz="1400" dirty="0" smtClean="0">
                <a:solidFill>
                  <a:schemeClr val="bg1"/>
                </a:solidFill>
              </a:rPr>
              <a:t>   Jill Johnson </a:t>
            </a:r>
            <a:endParaRPr lang="en-US" sz="1400" dirty="0">
              <a:solidFill>
                <a:schemeClr val="bg1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7086600" y="1447800"/>
            <a:ext cx="1345753" cy="52322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1"/>
            </a:solidFill>
            <a:prstDash val="sysDash"/>
          </a:ln>
        </p:spPr>
        <p:txBody>
          <a:bodyPr wrap="none" rtlCol="0">
            <a:spAutoFit/>
          </a:bodyPr>
          <a:lstStyle/>
          <a:p>
            <a:r>
              <a:rPr lang="en-US" sz="1400" b="1" dirty="0" smtClean="0">
                <a:solidFill>
                  <a:schemeClr val="bg1"/>
                </a:solidFill>
              </a:rPr>
              <a:t>Public Notary</a:t>
            </a:r>
          </a:p>
          <a:p>
            <a:r>
              <a:rPr lang="en-US" sz="1400" dirty="0" smtClean="0">
                <a:solidFill>
                  <a:schemeClr val="bg1"/>
                </a:solidFill>
              </a:rPr>
              <a:t>  Pam Banks</a:t>
            </a:r>
            <a:endParaRPr lang="en-US" sz="1400" dirty="0">
              <a:solidFill>
                <a:schemeClr val="bg1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7162800" y="2057400"/>
            <a:ext cx="1219200" cy="461665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1"/>
            </a:solidFill>
            <a:prstDash val="sysDash"/>
          </a:ln>
        </p:spPr>
        <p:txBody>
          <a:bodyPr wrap="square" rtlCol="0">
            <a:spAutoFit/>
          </a:bodyPr>
          <a:lstStyle/>
          <a:p>
            <a:r>
              <a:rPr lang="en-US" sz="1200" b="1" dirty="0" smtClean="0">
                <a:solidFill>
                  <a:schemeClr val="bg1"/>
                </a:solidFill>
              </a:rPr>
              <a:t> Court Venue</a:t>
            </a:r>
          </a:p>
          <a:p>
            <a:r>
              <a:rPr lang="en-US" sz="1200" dirty="0" smtClean="0">
                <a:solidFill>
                  <a:schemeClr val="bg1"/>
                </a:solidFill>
              </a:rPr>
              <a:t> Denise Mraz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7010400" y="3200400"/>
            <a:ext cx="1745221" cy="461665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1"/>
            </a:solidFill>
            <a:prstDash val="sysDash"/>
          </a:ln>
        </p:spPr>
        <p:txBody>
          <a:bodyPr wrap="none" rtlCol="0">
            <a:spAutoFit/>
          </a:bodyPr>
          <a:lstStyle/>
          <a:p>
            <a:r>
              <a:rPr lang="en-US" sz="1200" b="1" dirty="0" smtClean="0">
                <a:solidFill>
                  <a:schemeClr val="bg1"/>
                </a:solidFill>
              </a:rPr>
              <a:t>Litigation Committee</a:t>
            </a:r>
          </a:p>
          <a:p>
            <a:r>
              <a:rPr lang="en-US" sz="1200" dirty="0" smtClean="0">
                <a:solidFill>
                  <a:schemeClr val="bg1"/>
                </a:solidFill>
              </a:rPr>
              <a:t>       Pauline White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2743200" y="3810000"/>
            <a:ext cx="1991713" cy="861774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1"/>
            </a:solidFill>
            <a:prstDash val="sysDash"/>
          </a:ln>
        </p:spPr>
        <p:txBody>
          <a:bodyPr wrap="square" rtlCol="0">
            <a:spAutoFit/>
          </a:bodyPr>
          <a:lstStyle/>
          <a:p>
            <a:r>
              <a:rPr lang="en-US" b="1" dirty="0" smtClean="0"/>
              <a:t>   </a:t>
            </a:r>
            <a:r>
              <a:rPr lang="en-US" b="1" dirty="0" smtClean="0">
                <a:solidFill>
                  <a:schemeClr val="bg1"/>
                </a:solidFill>
              </a:rPr>
              <a:t>County Clerk</a:t>
            </a:r>
            <a:endParaRPr lang="en-US" dirty="0" smtClean="0">
              <a:solidFill>
                <a:schemeClr val="bg1"/>
              </a:solidFill>
            </a:endParaRPr>
          </a:p>
          <a:p>
            <a:r>
              <a:rPr lang="en-US" dirty="0" smtClean="0">
                <a:solidFill>
                  <a:schemeClr val="bg1"/>
                </a:solidFill>
              </a:rPr>
              <a:t>    </a:t>
            </a:r>
            <a:r>
              <a:rPr lang="en-US" sz="1400" dirty="0" smtClean="0">
                <a:solidFill>
                  <a:schemeClr val="bg1"/>
                </a:solidFill>
              </a:rPr>
              <a:t>Sherri Circione    </a:t>
            </a:r>
          </a:p>
          <a:p>
            <a:r>
              <a:rPr lang="en-US" sz="1400" dirty="0" smtClean="0">
                <a:solidFill>
                  <a:schemeClr val="bg1"/>
                </a:solidFill>
              </a:rPr>
              <a:t>         Pam Banks</a:t>
            </a:r>
            <a:endParaRPr lang="en-US" sz="1400" dirty="0">
              <a:solidFill>
                <a:schemeClr val="bg1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4953000" y="4114800"/>
            <a:ext cx="1676401" cy="738664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1"/>
            </a:solidFill>
            <a:prstDash val="sysDash"/>
          </a:ln>
        </p:spPr>
        <p:txBody>
          <a:bodyPr wrap="square" rtlCol="0">
            <a:spAutoFit/>
          </a:bodyPr>
          <a:lstStyle/>
          <a:p>
            <a:r>
              <a:rPr lang="en-US" b="1" dirty="0" smtClean="0"/>
              <a:t>      </a:t>
            </a:r>
            <a:r>
              <a:rPr lang="en-US" sz="1200" b="1" dirty="0" smtClean="0">
                <a:solidFill>
                  <a:schemeClr val="bg1"/>
                </a:solidFill>
              </a:rPr>
              <a:t>Bondsman</a:t>
            </a:r>
          </a:p>
          <a:p>
            <a:r>
              <a:rPr lang="en-US" sz="1200" dirty="0" smtClean="0">
                <a:solidFill>
                  <a:schemeClr val="bg1"/>
                </a:solidFill>
              </a:rPr>
              <a:t>    Frederico Gonzales</a:t>
            </a:r>
          </a:p>
          <a:p>
            <a:r>
              <a:rPr lang="en-US" sz="1200" dirty="0" smtClean="0">
                <a:solidFill>
                  <a:schemeClr val="bg1"/>
                </a:solidFill>
              </a:rPr>
              <a:t>           Ray Brown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7162800" y="2590800"/>
            <a:ext cx="1282146" cy="461665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1"/>
            </a:solidFill>
            <a:prstDash val="sysDash"/>
          </a:ln>
        </p:spPr>
        <p:txBody>
          <a:bodyPr wrap="none" rtlCol="0">
            <a:spAutoFit/>
          </a:bodyPr>
          <a:lstStyle/>
          <a:p>
            <a:r>
              <a:rPr lang="en-US" sz="1200" b="1" dirty="0" smtClean="0">
                <a:solidFill>
                  <a:schemeClr val="bg1"/>
                </a:solidFill>
              </a:rPr>
              <a:t>Law Education </a:t>
            </a:r>
          </a:p>
          <a:p>
            <a:r>
              <a:rPr lang="en-US" sz="1200" dirty="0" smtClean="0">
                <a:solidFill>
                  <a:schemeClr val="bg1"/>
                </a:solidFill>
              </a:rPr>
              <a:t>   Aaron Lucey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4953000" y="3276600"/>
            <a:ext cx="1752600" cy="52322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1"/>
            </a:solidFill>
            <a:prstDash val="sysDash"/>
          </a:ln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chemeClr val="bg1"/>
                </a:solidFill>
              </a:rPr>
              <a:t>Court Recorder</a:t>
            </a:r>
            <a:r>
              <a:rPr lang="en-US" sz="1400" dirty="0" smtClean="0">
                <a:solidFill>
                  <a:schemeClr val="bg1"/>
                </a:solidFill>
              </a:rPr>
              <a:t> </a:t>
            </a:r>
          </a:p>
          <a:p>
            <a:r>
              <a:rPr lang="en-US" sz="1400" dirty="0" smtClean="0">
                <a:solidFill>
                  <a:schemeClr val="bg1"/>
                </a:solidFill>
              </a:rPr>
              <a:t>     Katia Lucey 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4876800" y="2362200"/>
            <a:ext cx="1752599" cy="52322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1"/>
            </a:solidFill>
            <a:prstDash val="sysDash"/>
          </a:ln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chemeClr val="bg1"/>
                </a:solidFill>
              </a:rPr>
              <a:t>Record Keeper</a:t>
            </a:r>
            <a:r>
              <a:rPr lang="en-US" sz="1400" dirty="0" smtClean="0">
                <a:solidFill>
                  <a:schemeClr val="bg1"/>
                </a:solidFill>
              </a:rPr>
              <a:t> </a:t>
            </a:r>
          </a:p>
          <a:p>
            <a:r>
              <a:rPr lang="en-US" sz="1400" dirty="0" smtClean="0">
                <a:solidFill>
                  <a:schemeClr val="bg1"/>
                </a:solidFill>
              </a:rPr>
              <a:t>    Erica Sideri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1752600" y="685800"/>
            <a:ext cx="12854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latin typeface="Tw Cen MT Condensed" pitchFamily="34" charset="0"/>
              </a:rPr>
              <a:t>Trial  Support</a:t>
            </a:r>
            <a:endParaRPr lang="en-US" b="1" dirty="0">
              <a:latin typeface="Tw Cen MT Condensed" pitchFamily="34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4800600" y="838200"/>
            <a:ext cx="35112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Tw Cen MT Condensed" pitchFamily="34" charset="0"/>
              </a:rPr>
              <a:t>    Jural Support                            Support Offices</a:t>
            </a:r>
            <a:endParaRPr lang="en-US" dirty="0">
              <a:latin typeface="Tw Cen MT Condensed" pitchFamily="34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2667000" y="2667000"/>
            <a:ext cx="1847301" cy="830997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1"/>
            </a:solidFill>
            <a:prstDash val="sysDash"/>
          </a:ln>
        </p:spPr>
        <p:txBody>
          <a:bodyPr wrap="none" rtlCol="0">
            <a:spAutoFit/>
          </a:bodyPr>
          <a:lstStyle/>
          <a:p>
            <a:r>
              <a:rPr lang="en-US" sz="1600" b="1" dirty="0" smtClean="0">
                <a:solidFill>
                  <a:schemeClr val="bg1"/>
                </a:solidFill>
              </a:rPr>
              <a:t>Marshal At  Arms</a:t>
            </a:r>
          </a:p>
          <a:p>
            <a:r>
              <a:rPr lang="en-US" sz="1600" dirty="0" smtClean="0">
                <a:solidFill>
                  <a:schemeClr val="bg1"/>
                </a:solidFill>
              </a:rPr>
              <a:t>    Ross Ciricone</a:t>
            </a:r>
          </a:p>
          <a:p>
            <a:r>
              <a:rPr lang="en-US" sz="1600" dirty="0" smtClean="0">
                <a:solidFill>
                  <a:schemeClr val="bg1"/>
                </a:solidFill>
              </a:rPr>
              <a:t>  Doug Hulsebus</a:t>
            </a:r>
            <a:endParaRPr lang="en-US" sz="1600" dirty="0">
              <a:solidFill>
                <a:schemeClr val="bg1"/>
              </a:solidFill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2819400" y="4724400"/>
            <a:ext cx="1889876" cy="1015663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1"/>
            </a:solidFill>
            <a:prstDash val="sysDash"/>
          </a:ln>
        </p:spPr>
        <p:txBody>
          <a:bodyPr wrap="none" rtlCol="0">
            <a:spAutoFit/>
          </a:bodyPr>
          <a:lstStyle/>
          <a:p>
            <a:r>
              <a:rPr lang="en-US" sz="1400" b="1" dirty="0" smtClean="0">
                <a:solidFill>
                  <a:schemeClr val="bg1"/>
                </a:solidFill>
              </a:rPr>
              <a:t>  Volunteers at large</a:t>
            </a:r>
            <a:endParaRPr lang="en-US" sz="1400" dirty="0" smtClean="0">
              <a:solidFill>
                <a:schemeClr val="bg1"/>
              </a:solidFill>
            </a:endParaRPr>
          </a:p>
          <a:p>
            <a:r>
              <a:rPr lang="en-US" sz="1400" dirty="0" smtClean="0">
                <a:solidFill>
                  <a:schemeClr val="bg1"/>
                </a:solidFill>
              </a:rPr>
              <a:t>      Nicole Pettay </a:t>
            </a:r>
          </a:p>
          <a:p>
            <a:r>
              <a:rPr lang="en-US" sz="1400" dirty="0">
                <a:solidFill>
                  <a:schemeClr val="bg1"/>
                </a:solidFill>
              </a:rPr>
              <a:t> </a:t>
            </a:r>
            <a:r>
              <a:rPr lang="en-US" sz="1400" dirty="0" smtClean="0">
                <a:solidFill>
                  <a:schemeClr val="bg1"/>
                </a:solidFill>
              </a:rPr>
              <a:t>  Fredrico Gonzales    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       </a:t>
            </a:r>
            <a:endParaRPr lang="en-US" dirty="0">
              <a:solidFill>
                <a:schemeClr val="bg1"/>
              </a:solidFill>
            </a:endParaRPr>
          </a:p>
        </p:txBody>
      </p:sp>
      <p:cxnSp>
        <p:nvCxnSpPr>
          <p:cNvPr id="40" name="Straight Connector 39"/>
          <p:cNvCxnSpPr>
            <a:stCxn id="34" idx="3"/>
          </p:cNvCxnSpPr>
          <p:nvPr/>
        </p:nvCxnSpPr>
        <p:spPr>
          <a:xfrm rot="5400000">
            <a:off x="1531495" y="916150"/>
            <a:ext cx="219355" cy="386744"/>
          </a:xfrm>
          <a:prstGeom prst="line">
            <a:avLst/>
          </a:prstGeom>
          <a:ln>
            <a:solidFill>
              <a:schemeClr val="tx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>
            <a:off x="2971800" y="990600"/>
            <a:ext cx="533400" cy="4572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Rectangle 52"/>
          <p:cNvSpPr/>
          <p:nvPr/>
        </p:nvSpPr>
        <p:spPr>
          <a:xfrm>
            <a:off x="5486400" y="1219200"/>
            <a:ext cx="45719" cy="3810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8" name="TextBox 57"/>
          <p:cNvSpPr txBox="1"/>
          <p:nvPr/>
        </p:nvSpPr>
        <p:spPr>
          <a:xfrm>
            <a:off x="3733800" y="609600"/>
            <a:ext cx="917239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dirty="0" smtClean="0"/>
              <a:t>March </a:t>
            </a:r>
            <a:r>
              <a:rPr lang="en-US" sz="900" dirty="0" smtClean="0"/>
              <a:t>15, </a:t>
            </a:r>
            <a:r>
              <a:rPr lang="en-US" sz="900" dirty="0" smtClean="0"/>
              <a:t>2025</a:t>
            </a:r>
            <a:endParaRPr lang="en-US" sz="900" dirty="0"/>
          </a:p>
        </p:txBody>
      </p:sp>
      <p:sp>
        <p:nvSpPr>
          <p:cNvPr id="60" name="TextBox 59"/>
          <p:cNvSpPr txBox="1"/>
          <p:nvPr/>
        </p:nvSpPr>
        <p:spPr>
          <a:xfrm>
            <a:off x="2895600" y="0"/>
            <a:ext cx="2986886" cy="369332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Century Gothic" pitchFamily="34" charset="0"/>
              </a:rPr>
              <a:t>   The Nevada Assembly</a:t>
            </a:r>
            <a:endParaRPr lang="en-US" dirty="0">
              <a:latin typeface="Century Gothic" pitchFamily="34" charset="0"/>
            </a:endParaRPr>
          </a:p>
        </p:txBody>
      </p:sp>
      <p:sp>
        <p:nvSpPr>
          <p:cNvPr id="61" name="TextBox 60"/>
          <p:cNvSpPr txBox="1"/>
          <p:nvPr/>
        </p:nvSpPr>
        <p:spPr>
          <a:xfrm>
            <a:off x="2819400" y="6581001"/>
            <a:ext cx="352814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solidFill>
                  <a:schemeClr val="bg1">
                    <a:lumMod val="85000"/>
                  </a:schemeClr>
                </a:solidFill>
              </a:rPr>
              <a:t>Copyright 2025 All Rights Reserved Without Prejudice</a:t>
            </a:r>
            <a:endParaRPr lang="en-US" sz="1200" dirty="0"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38" name="Up Ribbon 37"/>
          <p:cNvSpPr/>
          <p:nvPr/>
        </p:nvSpPr>
        <p:spPr>
          <a:xfrm>
            <a:off x="6858000" y="228600"/>
            <a:ext cx="304800" cy="152400"/>
          </a:xfrm>
          <a:prstGeom prst="ribbon2">
            <a:avLst/>
          </a:prstGeom>
          <a:solidFill>
            <a:schemeClr val="bg2">
              <a:lumMod val="50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9" name="TextBox 38"/>
          <p:cNvSpPr txBox="1"/>
          <p:nvPr/>
        </p:nvSpPr>
        <p:spPr>
          <a:xfrm>
            <a:off x="7010400" y="228600"/>
            <a:ext cx="6858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 smtClean="0"/>
              <a:t>    928 Req.</a:t>
            </a:r>
            <a:endParaRPr lang="en-US" sz="800" dirty="0"/>
          </a:p>
        </p:txBody>
      </p:sp>
      <p:sp>
        <p:nvSpPr>
          <p:cNvPr id="41" name="Up Ribbon 40"/>
          <p:cNvSpPr/>
          <p:nvPr/>
        </p:nvSpPr>
        <p:spPr>
          <a:xfrm>
            <a:off x="2209800" y="4419600"/>
            <a:ext cx="304800" cy="152400"/>
          </a:xfrm>
          <a:prstGeom prst="ribbon2">
            <a:avLst/>
          </a:prstGeom>
          <a:solidFill>
            <a:schemeClr val="bg2">
              <a:lumMod val="50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3" name="Up Ribbon 42"/>
          <p:cNvSpPr/>
          <p:nvPr/>
        </p:nvSpPr>
        <p:spPr>
          <a:xfrm>
            <a:off x="8305800" y="2209800"/>
            <a:ext cx="304800" cy="152400"/>
          </a:xfrm>
          <a:prstGeom prst="ribbon2">
            <a:avLst/>
          </a:prstGeom>
          <a:solidFill>
            <a:schemeClr val="bg2">
              <a:lumMod val="50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4" name="Up Ribbon 43"/>
          <p:cNvSpPr/>
          <p:nvPr/>
        </p:nvSpPr>
        <p:spPr>
          <a:xfrm>
            <a:off x="8305800" y="1676400"/>
            <a:ext cx="304800" cy="152400"/>
          </a:xfrm>
          <a:prstGeom prst="ribbon2">
            <a:avLst/>
          </a:prstGeom>
          <a:solidFill>
            <a:schemeClr val="bg2">
              <a:lumMod val="50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5" name="Up Ribbon 44"/>
          <p:cNvSpPr/>
          <p:nvPr/>
        </p:nvSpPr>
        <p:spPr>
          <a:xfrm>
            <a:off x="6400800" y="1828800"/>
            <a:ext cx="304800" cy="152400"/>
          </a:xfrm>
          <a:prstGeom prst="ribbon2">
            <a:avLst/>
          </a:prstGeom>
          <a:solidFill>
            <a:schemeClr val="bg2">
              <a:lumMod val="50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6" name="Up Ribbon 45"/>
          <p:cNvSpPr/>
          <p:nvPr/>
        </p:nvSpPr>
        <p:spPr>
          <a:xfrm>
            <a:off x="6400800" y="2514600"/>
            <a:ext cx="304800" cy="152400"/>
          </a:xfrm>
          <a:prstGeom prst="ribbon2">
            <a:avLst/>
          </a:prstGeom>
          <a:solidFill>
            <a:schemeClr val="bg2">
              <a:lumMod val="50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7" name="Up Ribbon 46"/>
          <p:cNvSpPr/>
          <p:nvPr/>
        </p:nvSpPr>
        <p:spPr>
          <a:xfrm>
            <a:off x="6477000" y="3429000"/>
            <a:ext cx="304800" cy="152400"/>
          </a:xfrm>
          <a:prstGeom prst="ribbon2">
            <a:avLst/>
          </a:prstGeom>
          <a:solidFill>
            <a:schemeClr val="bg2">
              <a:lumMod val="50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8" name="Up Ribbon 47"/>
          <p:cNvSpPr/>
          <p:nvPr/>
        </p:nvSpPr>
        <p:spPr>
          <a:xfrm>
            <a:off x="4343400" y="2971800"/>
            <a:ext cx="304800" cy="152400"/>
          </a:xfrm>
          <a:prstGeom prst="ribbon2">
            <a:avLst/>
          </a:prstGeom>
          <a:solidFill>
            <a:schemeClr val="bg2">
              <a:lumMod val="50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9" name="Up Ribbon 48"/>
          <p:cNvSpPr/>
          <p:nvPr/>
        </p:nvSpPr>
        <p:spPr>
          <a:xfrm>
            <a:off x="4191000" y="1295400"/>
            <a:ext cx="304800" cy="152400"/>
          </a:xfrm>
          <a:prstGeom prst="ribbon2">
            <a:avLst/>
          </a:prstGeom>
          <a:solidFill>
            <a:schemeClr val="bg2">
              <a:lumMod val="50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9" name="Up Ribbon 58"/>
          <p:cNvSpPr/>
          <p:nvPr/>
        </p:nvSpPr>
        <p:spPr>
          <a:xfrm>
            <a:off x="2133600" y="1371600"/>
            <a:ext cx="304800" cy="152400"/>
          </a:xfrm>
          <a:prstGeom prst="ribbon2">
            <a:avLst/>
          </a:prstGeom>
          <a:solidFill>
            <a:schemeClr val="bg2">
              <a:lumMod val="50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2" name="Up Ribbon 61"/>
          <p:cNvSpPr/>
          <p:nvPr/>
        </p:nvSpPr>
        <p:spPr>
          <a:xfrm>
            <a:off x="8305800" y="2819400"/>
            <a:ext cx="304800" cy="152400"/>
          </a:xfrm>
          <a:prstGeom prst="ribbon2">
            <a:avLst/>
          </a:prstGeom>
          <a:solidFill>
            <a:schemeClr val="bg2">
              <a:lumMod val="50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3" name="Up Ribbon 62"/>
          <p:cNvSpPr/>
          <p:nvPr/>
        </p:nvSpPr>
        <p:spPr>
          <a:xfrm>
            <a:off x="4343400" y="3733800"/>
            <a:ext cx="304800" cy="152400"/>
          </a:xfrm>
          <a:prstGeom prst="ribbon2">
            <a:avLst/>
          </a:prstGeom>
          <a:solidFill>
            <a:schemeClr val="bg2">
              <a:lumMod val="50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4" name="Up Ribbon 63"/>
          <p:cNvSpPr/>
          <p:nvPr/>
        </p:nvSpPr>
        <p:spPr>
          <a:xfrm>
            <a:off x="6248400" y="4038600"/>
            <a:ext cx="304800" cy="152400"/>
          </a:xfrm>
          <a:prstGeom prst="ribbon2">
            <a:avLst/>
          </a:prstGeom>
          <a:solidFill>
            <a:schemeClr val="bg2">
              <a:lumMod val="50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5" name="Up Ribbon 64"/>
          <p:cNvSpPr/>
          <p:nvPr/>
        </p:nvSpPr>
        <p:spPr>
          <a:xfrm>
            <a:off x="8382000" y="3733800"/>
            <a:ext cx="304800" cy="152400"/>
          </a:xfrm>
          <a:prstGeom prst="ribbon2">
            <a:avLst/>
          </a:prstGeom>
          <a:solidFill>
            <a:schemeClr val="bg2">
              <a:lumMod val="50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6" name="Up Ribbon 65"/>
          <p:cNvSpPr/>
          <p:nvPr/>
        </p:nvSpPr>
        <p:spPr>
          <a:xfrm>
            <a:off x="8305800" y="3124200"/>
            <a:ext cx="304800" cy="152400"/>
          </a:xfrm>
          <a:prstGeom prst="ribbon2">
            <a:avLst/>
          </a:prstGeom>
          <a:solidFill>
            <a:schemeClr val="bg2">
              <a:lumMod val="50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0" name="Up Ribbon 69"/>
          <p:cNvSpPr/>
          <p:nvPr/>
        </p:nvSpPr>
        <p:spPr>
          <a:xfrm>
            <a:off x="8382000" y="5105400"/>
            <a:ext cx="304800" cy="152400"/>
          </a:xfrm>
          <a:prstGeom prst="ribbon2">
            <a:avLst/>
          </a:prstGeom>
          <a:solidFill>
            <a:schemeClr val="bg2">
              <a:lumMod val="50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1" name="Up Ribbon 70"/>
          <p:cNvSpPr/>
          <p:nvPr/>
        </p:nvSpPr>
        <p:spPr>
          <a:xfrm>
            <a:off x="6172200" y="5105400"/>
            <a:ext cx="304800" cy="152400"/>
          </a:xfrm>
          <a:prstGeom prst="ribbon2">
            <a:avLst/>
          </a:prstGeom>
          <a:solidFill>
            <a:schemeClr val="bg2">
              <a:lumMod val="50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7" name="Straight Connector 26"/>
          <p:cNvCxnSpPr/>
          <p:nvPr/>
        </p:nvCxnSpPr>
        <p:spPr>
          <a:xfrm rot="5400000">
            <a:off x="7315200" y="2057400"/>
            <a:ext cx="1524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rot="5400000">
            <a:off x="6096000" y="2057400"/>
            <a:ext cx="1524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 rot="5400000">
            <a:off x="5487194" y="3048000"/>
            <a:ext cx="2285206" cy="79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 rot="16200000" flipH="1">
            <a:off x="7239000" y="1905000"/>
            <a:ext cx="152400" cy="152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/>
          <p:cNvSpPr txBox="1"/>
          <p:nvPr/>
        </p:nvSpPr>
        <p:spPr>
          <a:xfrm>
            <a:off x="609600" y="1295400"/>
            <a:ext cx="2286000" cy="3908762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tx1"/>
            </a:solidFill>
            <a:prstDash val="sysDot"/>
          </a:ln>
        </p:spPr>
        <p:txBody>
          <a:bodyPr wrap="square" rtlCol="0">
            <a:spAutoFit/>
          </a:bodyPr>
          <a:lstStyle/>
          <a:p>
            <a:r>
              <a:rPr lang="en-US" sz="1400" b="1" dirty="0" smtClean="0"/>
              <a:t>  Militia Membership </a:t>
            </a:r>
            <a:r>
              <a:rPr lang="en-US" sz="800" b="1" dirty="0" smtClean="0"/>
              <a:t>(C/S)</a:t>
            </a:r>
          </a:p>
          <a:p>
            <a:r>
              <a:rPr lang="en-US" dirty="0" smtClean="0"/>
              <a:t>   Tamara </a:t>
            </a:r>
            <a:r>
              <a:rPr lang="en-US" dirty="0" smtClean="0"/>
              <a:t>Amaral</a:t>
            </a:r>
          </a:p>
          <a:p>
            <a:r>
              <a:rPr lang="en-US" dirty="0" smtClean="0"/>
              <a:t>    </a:t>
            </a:r>
            <a:r>
              <a:rPr lang="en-US" dirty="0" smtClean="0"/>
              <a:t> Denise </a:t>
            </a:r>
            <a:r>
              <a:rPr lang="en-US" dirty="0" smtClean="0"/>
              <a:t>Mraz</a:t>
            </a:r>
          </a:p>
          <a:p>
            <a:r>
              <a:rPr lang="en-US" dirty="0" smtClean="0"/>
              <a:t> Rui </a:t>
            </a:r>
            <a:r>
              <a:rPr lang="en-US" dirty="0" smtClean="0"/>
              <a:t>Mario Gouveia</a:t>
            </a:r>
          </a:p>
          <a:p>
            <a:r>
              <a:rPr lang="en-US" dirty="0" smtClean="0"/>
              <a:t>    Dale  Conradt</a:t>
            </a:r>
          </a:p>
          <a:p>
            <a:r>
              <a:rPr lang="en-US" dirty="0" smtClean="0"/>
              <a:t> Zdravko   </a:t>
            </a:r>
            <a:r>
              <a:rPr lang="en-US" dirty="0" smtClean="0"/>
              <a:t>Kekerovic</a:t>
            </a:r>
          </a:p>
          <a:p>
            <a:r>
              <a:rPr lang="en-US" dirty="0" smtClean="0"/>
              <a:t> Roshawna  </a:t>
            </a:r>
            <a:r>
              <a:rPr lang="en-US" dirty="0" smtClean="0"/>
              <a:t>Warren</a:t>
            </a:r>
          </a:p>
          <a:p>
            <a:r>
              <a:rPr lang="en-US" dirty="0" smtClean="0"/>
              <a:t>    Dave Kurkovic</a:t>
            </a:r>
          </a:p>
          <a:p>
            <a:r>
              <a:rPr lang="en-US" dirty="0" smtClean="0"/>
              <a:t> </a:t>
            </a:r>
            <a:r>
              <a:rPr lang="en-US" dirty="0" smtClean="0"/>
              <a:t>+ Office of Sheriff-5</a:t>
            </a:r>
            <a:endParaRPr lang="en-US" dirty="0" smtClean="0"/>
          </a:p>
          <a:p>
            <a:r>
              <a:rPr lang="en-US" dirty="0" smtClean="0"/>
              <a:t>  + Committees- 25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3124200" y="2133600"/>
            <a:ext cx="3429000" cy="1015663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tx1"/>
            </a:solidFill>
            <a:prstDash val="sysDot"/>
          </a:ln>
        </p:spPr>
        <p:txBody>
          <a:bodyPr wrap="square" rtlCol="0">
            <a:spAutoFit/>
          </a:bodyPr>
          <a:lstStyle/>
          <a:p>
            <a:r>
              <a:rPr lang="en-US" dirty="0" smtClean="0"/>
              <a:t>  </a:t>
            </a:r>
            <a:r>
              <a:rPr lang="en-US" b="1" dirty="0" smtClean="0"/>
              <a:t>Militia Education </a:t>
            </a:r>
            <a:r>
              <a:rPr lang="en-US" sz="800" b="1" dirty="0" smtClean="0"/>
              <a:t>(C/S)</a:t>
            </a:r>
          </a:p>
          <a:p>
            <a:r>
              <a:rPr lang="en-US" dirty="0" smtClean="0"/>
              <a:t> </a:t>
            </a:r>
            <a:r>
              <a:rPr lang="en-US" sz="1200" dirty="0" smtClean="0"/>
              <a:t>Isaac Sandlin Training videos</a:t>
            </a:r>
          </a:p>
          <a:p>
            <a:r>
              <a:rPr lang="en-US" sz="1200" dirty="0" smtClean="0"/>
              <a:t>  Shallon Bent Mental Preparedness</a:t>
            </a:r>
          </a:p>
          <a:p>
            <a:r>
              <a:rPr lang="en-US" sz="1200" dirty="0" smtClean="0"/>
              <a:t>  Eric Heyer  Process /IT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6096000" y="4191000"/>
            <a:ext cx="1687963" cy="861774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tx1"/>
            </a:solidFill>
            <a:prstDash val="sysDot"/>
          </a:ln>
        </p:spPr>
        <p:txBody>
          <a:bodyPr wrap="square" rtlCol="0">
            <a:spAutoFit/>
          </a:bodyPr>
          <a:lstStyle/>
          <a:p>
            <a:r>
              <a:rPr lang="en-US" sz="1400" b="1" dirty="0" smtClean="0"/>
              <a:t>Provisions </a:t>
            </a:r>
            <a:r>
              <a:rPr lang="en-US" sz="1000" b="1" dirty="0" smtClean="0"/>
              <a:t>(C/S)</a:t>
            </a:r>
          </a:p>
          <a:p>
            <a:r>
              <a:rPr lang="en-US" dirty="0" smtClean="0"/>
              <a:t>Erica Sideri  </a:t>
            </a:r>
          </a:p>
          <a:p>
            <a:r>
              <a:rPr lang="en-US" dirty="0" smtClean="0"/>
              <a:t>Ion Williams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6754371" y="2133600"/>
            <a:ext cx="2237229" cy="861774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tx1"/>
            </a:solidFill>
            <a:prstDash val="sysDot"/>
          </a:ln>
        </p:spPr>
        <p:txBody>
          <a:bodyPr wrap="square" rtlCol="0">
            <a:spAutoFit/>
          </a:bodyPr>
          <a:lstStyle/>
          <a:p>
            <a:r>
              <a:rPr lang="en-US" sz="1400" b="1" dirty="0" smtClean="0"/>
              <a:t>Militia Operations</a:t>
            </a:r>
            <a:r>
              <a:rPr lang="en-US" sz="800" b="1" dirty="0" smtClean="0"/>
              <a:t>(C/S)</a:t>
            </a:r>
            <a:endParaRPr lang="en-US" b="1" dirty="0" smtClean="0"/>
          </a:p>
          <a:p>
            <a:r>
              <a:rPr lang="en-US" dirty="0" smtClean="0"/>
              <a:t>Federico Gonzales</a:t>
            </a:r>
          </a:p>
          <a:p>
            <a:r>
              <a:rPr lang="en-US" dirty="0" smtClean="0"/>
              <a:t>Zdravko  Kekerovic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685800" y="5791200"/>
            <a:ext cx="7560339" cy="646331"/>
          </a:xfrm>
          <a:prstGeom prst="rect">
            <a:avLst/>
          </a:prstGeom>
          <a:solidFill>
            <a:srgbClr val="CC9900">
              <a:alpha val="5882"/>
            </a:srgbClr>
          </a:solidFill>
        </p:spPr>
        <p:txBody>
          <a:bodyPr wrap="none" rtlCol="0">
            <a:spAutoFit/>
          </a:bodyPr>
          <a:lstStyle/>
          <a:p>
            <a:r>
              <a:rPr lang="en-US" i="1" dirty="0" smtClean="0">
                <a:latin typeface="Centaur" pitchFamily="18" charset="0"/>
              </a:rPr>
              <a:t>Self Reliance    Trust   Disaster Prep    Family   Common Defense    Training   Support</a:t>
            </a:r>
          </a:p>
          <a:p>
            <a:r>
              <a:rPr lang="en-US" i="1" dirty="0" smtClean="0">
                <a:latin typeface="Centaur" pitchFamily="18" charset="0"/>
              </a:rPr>
              <a:t>Emergency   Preparation    Natural Health   Sustainability  Food Storage  Networking </a:t>
            </a:r>
            <a:endParaRPr lang="en-US" i="1" dirty="0">
              <a:latin typeface="Centaur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029200" y="762000"/>
            <a:ext cx="2407519" cy="1231106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tx1"/>
            </a:solidFill>
            <a:prstDash val="sysDot"/>
          </a:ln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State Militia Commander </a:t>
            </a:r>
          </a:p>
          <a:p>
            <a:r>
              <a:rPr lang="en-US" dirty="0"/>
              <a:t> </a:t>
            </a:r>
            <a:r>
              <a:rPr lang="en-US" dirty="0" smtClean="0"/>
              <a:t>  </a:t>
            </a:r>
            <a:r>
              <a:rPr lang="en-US" i="1" dirty="0" smtClean="0"/>
              <a:t>Nominee/In Training</a:t>
            </a:r>
          </a:p>
          <a:p>
            <a:r>
              <a:rPr lang="en-US" sz="2400" dirty="0"/>
              <a:t> </a:t>
            </a:r>
            <a:r>
              <a:rPr lang="en-US" sz="2400" dirty="0" smtClean="0"/>
              <a:t>    Shallon Bent </a:t>
            </a:r>
          </a:p>
          <a:p>
            <a:endParaRPr lang="en-US" dirty="0"/>
          </a:p>
        </p:txBody>
      </p:sp>
      <p:cxnSp>
        <p:nvCxnSpPr>
          <p:cNvPr id="12" name="Straight Connector 11"/>
          <p:cNvCxnSpPr/>
          <p:nvPr/>
        </p:nvCxnSpPr>
        <p:spPr>
          <a:xfrm rot="5400000">
            <a:off x="1676400" y="1143000"/>
            <a:ext cx="3048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1828800" y="990600"/>
            <a:ext cx="32004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>
            <a:off x="2362200" y="762000"/>
            <a:ext cx="917239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smtClean="0"/>
              <a:t>March </a:t>
            </a:r>
            <a:r>
              <a:rPr lang="en-US" sz="900" smtClean="0"/>
              <a:t>15, </a:t>
            </a:r>
            <a:r>
              <a:rPr lang="en-US" sz="900" dirty="0" smtClean="0"/>
              <a:t>2025</a:t>
            </a:r>
            <a:endParaRPr lang="en-US" sz="900" dirty="0"/>
          </a:p>
        </p:txBody>
      </p:sp>
      <p:sp>
        <p:nvSpPr>
          <p:cNvPr id="30" name="TextBox 29"/>
          <p:cNvSpPr txBox="1"/>
          <p:nvPr/>
        </p:nvSpPr>
        <p:spPr>
          <a:xfrm>
            <a:off x="2971800" y="6581001"/>
            <a:ext cx="352814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solidFill>
                  <a:schemeClr val="bg1">
                    <a:lumMod val="85000"/>
                  </a:schemeClr>
                </a:solidFill>
              </a:rPr>
              <a:t>Copyright 2025 All Rights Reserved Without Prejudice</a:t>
            </a:r>
            <a:endParaRPr lang="en-US" sz="1200" dirty="0"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1524000" y="0"/>
            <a:ext cx="2735044" cy="369332"/>
          </a:xfrm>
          <a:prstGeom prst="rect">
            <a:avLst/>
          </a:prstGeom>
          <a:solidFill>
            <a:schemeClr val="bg2"/>
          </a:solidFill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entury Gothic" pitchFamily="34" charset="0"/>
              </a:rPr>
              <a:t>The Nevada Assembly</a:t>
            </a:r>
            <a:endParaRPr lang="en-US" dirty="0">
              <a:latin typeface="Century Gothic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143000" y="304800"/>
            <a:ext cx="359015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dirty="0" smtClean="0">
                <a:solidFill>
                  <a:schemeClr val="bg1">
                    <a:lumMod val="50000"/>
                  </a:schemeClr>
                </a:solidFill>
                <a:latin typeface="Elephant" pitchFamily="18" charset="0"/>
              </a:rPr>
              <a:t>Militia Assembly</a:t>
            </a:r>
            <a:endParaRPr lang="en-US" sz="3200" dirty="0">
              <a:solidFill>
                <a:schemeClr val="bg1">
                  <a:lumMod val="50000"/>
                </a:schemeClr>
              </a:solidFill>
              <a:latin typeface="Elephant" pitchFamily="18" charset="0"/>
            </a:endParaRPr>
          </a:p>
        </p:txBody>
      </p:sp>
      <p:sp>
        <p:nvSpPr>
          <p:cNvPr id="17" name="Up Ribbon 16"/>
          <p:cNvSpPr/>
          <p:nvPr/>
        </p:nvSpPr>
        <p:spPr>
          <a:xfrm>
            <a:off x="8458200" y="2057400"/>
            <a:ext cx="304800" cy="152400"/>
          </a:xfrm>
          <a:prstGeom prst="ribbon2">
            <a:avLst/>
          </a:prstGeom>
          <a:solidFill>
            <a:schemeClr val="bg2">
              <a:lumMod val="50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Up Ribbon 17"/>
          <p:cNvSpPr/>
          <p:nvPr/>
        </p:nvSpPr>
        <p:spPr>
          <a:xfrm>
            <a:off x="6858000" y="685800"/>
            <a:ext cx="304800" cy="152400"/>
          </a:xfrm>
          <a:prstGeom prst="ribbon2">
            <a:avLst/>
          </a:prstGeom>
          <a:solidFill>
            <a:schemeClr val="bg2">
              <a:lumMod val="50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" name="Up Ribbon 18"/>
          <p:cNvSpPr/>
          <p:nvPr/>
        </p:nvSpPr>
        <p:spPr>
          <a:xfrm>
            <a:off x="5638800" y="228600"/>
            <a:ext cx="304800" cy="152400"/>
          </a:xfrm>
          <a:prstGeom prst="ribbon2">
            <a:avLst/>
          </a:prstGeom>
          <a:solidFill>
            <a:schemeClr val="bg2">
              <a:lumMod val="50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943600" y="228600"/>
            <a:ext cx="548548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dirty="0" smtClean="0"/>
              <a:t>928 Req.</a:t>
            </a:r>
            <a:endParaRPr lang="en-US" sz="800" dirty="0"/>
          </a:p>
        </p:txBody>
      </p:sp>
      <p:sp>
        <p:nvSpPr>
          <p:cNvPr id="22" name="Up Ribbon 21"/>
          <p:cNvSpPr/>
          <p:nvPr/>
        </p:nvSpPr>
        <p:spPr>
          <a:xfrm>
            <a:off x="5562600" y="2057400"/>
            <a:ext cx="304800" cy="152400"/>
          </a:xfrm>
          <a:prstGeom prst="ribbon2">
            <a:avLst/>
          </a:prstGeom>
          <a:solidFill>
            <a:schemeClr val="bg2">
              <a:lumMod val="50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3" name="Up Ribbon 22"/>
          <p:cNvSpPr/>
          <p:nvPr/>
        </p:nvSpPr>
        <p:spPr>
          <a:xfrm>
            <a:off x="7315200" y="4114800"/>
            <a:ext cx="304800" cy="152400"/>
          </a:xfrm>
          <a:prstGeom prst="ribbon2">
            <a:avLst/>
          </a:prstGeom>
          <a:solidFill>
            <a:schemeClr val="bg2">
              <a:lumMod val="50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2590800" y="5562600"/>
            <a:ext cx="29168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Committed to Public Safety</a:t>
            </a:r>
            <a:endParaRPr lang="en-US" i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5138</TotalTime>
  <Words>547</Words>
  <Application>Microsoft Office PowerPoint</Application>
  <PresentationFormat>On-screen Show (4:3)</PresentationFormat>
  <Paragraphs>170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Flow</vt:lpstr>
      <vt:lpstr>Slide 1</vt:lpstr>
      <vt:lpstr>Slide 2</vt:lpstr>
      <vt:lpstr>Slide 3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Owner</dc:creator>
  <cp:lastModifiedBy>Owner</cp:lastModifiedBy>
  <cp:revision>12</cp:revision>
  <dcterms:created xsi:type="dcterms:W3CDTF">2025-03-10T21:41:59Z</dcterms:created>
  <dcterms:modified xsi:type="dcterms:W3CDTF">2025-03-15T17:23:56Z</dcterms:modified>
</cp:coreProperties>
</file>