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74" y="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A800D1-EF39-41D6-8973-3ABDF2AD5EF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>
            <a:stCxn id="25" idx="6"/>
          </p:cNvCxnSpPr>
          <p:nvPr/>
        </p:nvCxnSpPr>
        <p:spPr>
          <a:xfrm>
            <a:off x="5715000" y="11430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5" idx="4"/>
          </p:cNvCxnSpPr>
          <p:nvPr/>
        </p:nvCxnSpPr>
        <p:spPr>
          <a:xfrm rot="16200000" flipH="1">
            <a:off x="2247900" y="3848100"/>
            <a:ext cx="5029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33400" y="9906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2819400"/>
            <a:ext cx="2438400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     Vetting Committee</a:t>
            </a:r>
          </a:p>
          <a:p>
            <a:r>
              <a:rPr lang="en-US" sz="1100" dirty="0" smtClean="0"/>
              <a:t>Aaron </a:t>
            </a:r>
            <a:r>
              <a:rPr lang="en-US" sz="1100" dirty="0" smtClean="0"/>
              <a:t>Lucey </a:t>
            </a:r>
            <a:r>
              <a:rPr lang="en-US" sz="1100" dirty="0" smtClean="0"/>
              <a:t>      </a:t>
            </a:r>
            <a:r>
              <a:rPr lang="en-US" sz="1100" dirty="0" smtClean="0"/>
              <a:t> </a:t>
            </a:r>
            <a:r>
              <a:rPr lang="en-US" sz="1100" dirty="0" smtClean="0"/>
              <a:t> Pam Banks</a:t>
            </a:r>
          </a:p>
          <a:p>
            <a:r>
              <a:rPr lang="en-US" sz="1100" dirty="0" smtClean="0"/>
              <a:t>Jill Johnson        Mark Seilstad 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Jill Horseley    </a:t>
            </a:r>
            <a:r>
              <a:rPr lang="en-US" sz="1100" dirty="0" smtClean="0"/>
              <a:t>Michelle Schmidt </a:t>
            </a:r>
          </a:p>
          <a:p>
            <a:r>
              <a:rPr lang="en-US" sz="1100" dirty="0" smtClean="0"/>
              <a:t>Eric Heyer    </a:t>
            </a:r>
            <a:r>
              <a:rPr lang="en-US" sz="1100" dirty="0" smtClean="0">
                <a:solidFill>
                  <a:srgbClr val="FF0000"/>
                </a:solidFill>
              </a:rPr>
              <a:t>Sue &amp; Doug Hulsebus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886200"/>
            <a:ext cx="2631939" cy="1046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</a:t>
            </a:r>
            <a:r>
              <a:rPr lang="en-US" sz="1600" b="1" dirty="0" smtClean="0"/>
              <a:t>Gen Ed &amp; Planning</a:t>
            </a:r>
            <a:endParaRPr lang="en-US" sz="1600" dirty="0" smtClean="0"/>
          </a:p>
          <a:p>
            <a:r>
              <a:rPr lang="en-US" dirty="0" smtClean="0"/>
              <a:t>     </a:t>
            </a:r>
            <a:r>
              <a:rPr lang="en-US" sz="1400" dirty="0" smtClean="0"/>
              <a:t>        Alexe Kulikov </a:t>
            </a:r>
          </a:p>
          <a:p>
            <a:r>
              <a:rPr lang="en-US" sz="1400" i="1" dirty="0" smtClean="0"/>
              <a:t>   </a:t>
            </a:r>
            <a:r>
              <a:rPr lang="en-US" sz="1400" i="1" u="sng" dirty="0" smtClean="0"/>
              <a:t>American Way Homeschool</a:t>
            </a:r>
          </a:p>
          <a:p>
            <a:r>
              <a:rPr lang="en-US" sz="1400" dirty="0" smtClean="0"/>
              <a:t>  Niki Shkurtaj   Jennifer Philips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5181600"/>
            <a:ext cx="1594026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Marshal </a:t>
            </a:r>
            <a:r>
              <a:rPr lang="en-US" sz="1400" b="1" dirty="0" smtClean="0"/>
              <a:t>At </a:t>
            </a:r>
            <a:r>
              <a:rPr lang="en-US" sz="1400" b="1" dirty="0" smtClean="0"/>
              <a:t>Arms</a:t>
            </a:r>
          </a:p>
          <a:p>
            <a:r>
              <a:rPr lang="en-US" sz="1400" dirty="0" smtClean="0"/>
              <a:t>   Ross </a:t>
            </a:r>
            <a:r>
              <a:rPr lang="en-US" sz="1400" dirty="0" smtClean="0"/>
              <a:t>Ciricone</a:t>
            </a:r>
          </a:p>
          <a:p>
            <a:r>
              <a:rPr lang="en-US" sz="1400" dirty="0" smtClean="0"/>
              <a:t>   </a:t>
            </a:r>
            <a:r>
              <a:rPr lang="en-US" sz="1400" dirty="0" smtClean="0">
                <a:solidFill>
                  <a:srgbClr val="FF0000"/>
                </a:solidFill>
              </a:rPr>
              <a:t>Doug Hulsebus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72201" y="5715000"/>
            <a:ext cx="2971800" cy="7540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100" b="1" u="sng" dirty="0" smtClean="0"/>
              <a:t>Outreach / Events/ </a:t>
            </a:r>
            <a:r>
              <a:rPr lang="en-US" sz="1100" b="1" u="sng" dirty="0" smtClean="0"/>
              <a:t>Website</a:t>
            </a:r>
            <a:r>
              <a:rPr lang="en-US" u="sng" dirty="0" smtClean="0"/>
              <a:t> </a:t>
            </a:r>
            <a:r>
              <a:rPr lang="en-US" sz="1200" u="sng" dirty="0" smtClean="0"/>
              <a:t>Denise Mraz</a:t>
            </a:r>
          </a:p>
          <a:p>
            <a:r>
              <a:rPr lang="en-US" sz="1400" dirty="0" smtClean="0"/>
              <a:t> </a:t>
            </a:r>
            <a:r>
              <a:rPr lang="en-US" sz="1400" dirty="0" smtClean="0"/>
              <a:t>     </a:t>
            </a:r>
            <a:r>
              <a:rPr lang="en-US" sz="1100" dirty="0" smtClean="0">
                <a:solidFill>
                  <a:srgbClr val="FF0000"/>
                </a:solidFill>
              </a:rPr>
              <a:t>Aaron Eller aka Aaron Marotti    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 </a:t>
            </a:r>
            <a:r>
              <a:rPr lang="en-US" sz="1100" dirty="0" smtClean="0">
                <a:solidFill>
                  <a:srgbClr val="FF0000"/>
                </a:solidFill>
              </a:rPr>
              <a:t>                         (nonAsn)(Sue)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676400"/>
            <a:ext cx="2513893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b="1" u="sng" dirty="0" smtClean="0"/>
              <a:t>Elections Committee</a:t>
            </a:r>
            <a:endParaRPr lang="en-US" u="sng" dirty="0" smtClean="0"/>
          </a:p>
          <a:p>
            <a:r>
              <a:rPr lang="en-US" dirty="0" smtClean="0"/>
              <a:t>     </a:t>
            </a:r>
            <a:r>
              <a:rPr lang="en-US" dirty="0" smtClean="0"/>
              <a:t>     </a:t>
            </a:r>
            <a:r>
              <a:rPr lang="en-US" sz="1200" dirty="0" smtClean="0"/>
              <a:t>Katia </a:t>
            </a:r>
            <a:r>
              <a:rPr lang="en-US" sz="1200" dirty="0" smtClean="0"/>
              <a:t>Lucey - Co 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Fa’aana </a:t>
            </a:r>
            <a:r>
              <a:rPr lang="en-US" sz="1200" dirty="0" smtClean="0"/>
              <a:t>Robertson - Co </a:t>
            </a:r>
          </a:p>
          <a:p>
            <a:r>
              <a:rPr lang="en-US" sz="1200" dirty="0" smtClean="0"/>
              <a:t>       </a:t>
            </a:r>
            <a:r>
              <a:rPr lang="en-US" sz="1200" dirty="0" smtClean="0"/>
              <a:t>         Carolyn </a:t>
            </a:r>
            <a:r>
              <a:rPr lang="en-US" sz="1200" dirty="0" smtClean="0"/>
              <a:t>St </a:t>
            </a:r>
            <a:r>
              <a:rPr lang="en-US" sz="1200" dirty="0" smtClean="0"/>
              <a:t>John  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3962400" y="4267200"/>
            <a:ext cx="1524000" cy="8002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400" b="1" dirty="0" smtClean="0"/>
              <a:t>Ombudsman</a:t>
            </a:r>
            <a:endParaRPr lang="en-US" sz="1400" dirty="0" smtClean="0"/>
          </a:p>
          <a:p>
            <a:r>
              <a:rPr lang="en-US" sz="1400" dirty="0" smtClean="0"/>
              <a:t>   </a:t>
            </a:r>
            <a:r>
              <a:rPr lang="en-US" sz="1400" dirty="0" smtClean="0"/>
              <a:t>Scott Johnson</a:t>
            </a:r>
          </a:p>
          <a:p>
            <a:r>
              <a:rPr lang="en-US" sz="1400" dirty="0" smtClean="0"/>
              <a:t>  Pauline </a:t>
            </a:r>
            <a:r>
              <a:rPr lang="en-US" sz="1400" dirty="0" smtClean="0"/>
              <a:t>White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3429000"/>
            <a:ext cx="1551387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400" b="1" dirty="0" smtClean="0"/>
              <a:t>State Treasurer </a:t>
            </a:r>
            <a:endParaRPr lang="en-US" sz="1400" dirty="0" smtClean="0"/>
          </a:p>
          <a:p>
            <a:r>
              <a:rPr lang="en-US" sz="1200" dirty="0" smtClean="0"/>
              <a:t>  Michelle </a:t>
            </a:r>
            <a:r>
              <a:rPr lang="en-US" sz="1200" dirty="0" smtClean="0"/>
              <a:t>Schmidt</a:t>
            </a:r>
          </a:p>
          <a:p>
            <a:r>
              <a:rPr lang="en-US" sz="1200" dirty="0" smtClean="0"/>
              <a:t>      </a:t>
            </a:r>
            <a:r>
              <a:rPr lang="en-US" sz="1200" dirty="0" smtClean="0">
                <a:solidFill>
                  <a:srgbClr val="FF0000"/>
                </a:solidFill>
              </a:rPr>
              <a:t>Robert Hale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33800" y="1447800"/>
            <a:ext cx="1720407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    Chairman Pro Tem </a:t>
            </a:r>
            <a:endParaRPr lang="en-US" sz="1200" b="1" dirty="0" smtClean="0"/>
          </a:p>
          <a:p>
            <a:r>
              <a:rPr lang="en-US" sz="800" dirty="0" smtClean="0"/>
              <a:t>           (Nominated/ In training)</a:t>
            </a:r>
            <a:endParaRPr lang="en-US" sz="800" dirty="0" smtClean="0"/>
          </a:p>
          <a:p>
            <a:r>
              <a:rPr lang="en-US" sz="1200" dirty="0" smtClean="0"/>
              <a:t>        </a:t>
            </a:r>
            <a:r>
              <a:rPr lang="en-US" sz="1200" dirty="0" smtClean="0"/>
              <a:t>   Aaron </a:t>
            </a:r>
            <a:r>
              <a:rPr lang="en-US" sz="1200" dirty="0" smtClean="0"/>
              <a:t>Lucey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2209800"/>
            <a:ext cx="262802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b="1" u="sng" dirty="0" smtClean="0"/>
              <a:t>Secretary     </a:t>
            </a:r>
            <a:r>
              <a:rPr lang="en-US" sz="1200" b="1" u="sng" dirty="0" smtClean="0"/>
              <a:t>Record </a:t>
            </a:r>
            <a:r>
              <a:rPr lang="en-US" sz="1200" b="1" u="sng" dirty="0" smtClean="0"/>
              <a:t>Keeping</a:t>
            </a:r>
          </a:p>
          <a:p>
            <a:pPr algn="ctr"/>
            <a:r>
              <a:rPr lang="en-US" sz="1200" b="1" u="sng" dirty="0" smtClean="0"/>
              <a:t>Open </a:t>
            </a:r>
            <a:r>
              <a:rPr lang="en-US" sz="1200" b="1" u="sng" dirty="0" smtClean="0"/>
              <a:t>Project</a:t>
            </a:r>
          </a:p>
          <a:p>
            <a:r>
              <a:rPr lang="en-US" sz="1200" dirty="0" smtClean="0"/>
              <a:t>  Fitu </a:t>
            </a:r>
            <a:r>
              <a:rPr lang="en-US" sz="1200" dirty="0" smtClean="0"/>
              <a:t>Robertson </a:t>
            </a:r>
            <a:r>
              <a:rPr lang="en-US" sz="1200" dirty="0" smtClean="0"/>
              <a:t>  Carolyn </a:t>
            </a:r>
            <a:r>
              <a:rPr lang="en-US" sz="1200" dirty="0" smtClean="0"/>
              <a:t>St John      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181725" y="1343025"/>
            <a:ext cx="2743200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</a:t>
            </a:r>
            <a:r>
              <a:rPr lang="en-US" b="1" dirty="0" smtClean="0"/>
              <a:t>     </a:t>
            </a:r>
            <a:r>
              <a:rPr lang="en-US" sz="1200" b="1" dirty="0" smtClean="0"/>
              <a:t>County </a:t>
            </a:r>
            <a:r>
              <a:rPr lang="en-US" sz="1200" b="1" dirty="0" smtClean="0"/>
              <a:t>Coordinator </a:t>
            </a:r>
            <a:endParaRPr lang="en-US" sz="1200" dirty="0" smtClean="0"/>
          </a:p>
          <a:p>
            <a:r>
              <a:rPr lang="en-US" sz="1200" dirty="0" smtClean="0"/>
              <a:t> </a:t>
            </a:r>
            <a:r>
              <a:rPr lang="en-US" sz="1200" dirty="0" smtClean="0"/>
              <a:t>     Eric Heyer   Michelle Schmidt (Fac)</a:t>
            </a:r>
          </a:p>
          <a:p>
            <a:r>
              <a:rPr lang="en-US" sz="1200" dirty="0" smtClean="0"/>
              <a:t> </a:t>
            </a:r>
            <a:r>
              <a:rPr lang="en-US" sz="1200" dirty="0" smtClean="0"/>
              <a:t>     </a:t>
            </a:r>
            <a:r>
              <a:rPr lang="en-US" sz="1200" dirty="0" smtClean="0"/>
              <a:t>Rockie Roper </a:t>
            </a:r>
            <a:r>
              <a:rPr lang="en-US" sz="1200" dirty="0" smtClean="0"/>
              <a:t>  </a:t>
            </a:r>
            <a:r>
              <a:rPr lang="en-US" sz="1200" dirty="0" smtClean="0">
                <a:solidFill>
                  <a:srgbClr val="FF0000"/>
                </a:solidFill>
              </a:rPr>
              <a:t>Jill Horseley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48400" y="2971800"/>
            <a:ext cx="2590800" cy="7540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IT/Infrastructure/ Communications </a:t>
            </a:r>
            <a:endParaRPr lang="en-US" sz="1100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sz="1400" dirty="0" smtClean="0"/>
              <a:t>Rockie </a:t>
            </a:r>
            <a:r>
              <a:rPr lang="en-US" sz="1400" dirty="0" smtClean="0"/>
              <a:t>Roper  Chair</a:t>
            </a:r>
          </a:p>
          <a:p>
            <a:r>
              <a:rPr lang="en-US" sz="1400" dirty="0" smtClean="0"/>
              <a:t>  </a:t>
            </a:r>
            <a:r>
              <a:rPr lang="en-US" sz="1400" dirty="0" smtClean="0"/>
              <a:t>James  Hu </a:t>
            </a:r>
            <a:r>
              <a:rPr lang="en-US" sz="1400" dirty="0" smtClean="0"/>
              <a:t>–AI  Mark Seilstad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3810000"/>
            <a:ext cx="16002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Max Taylor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Robert Hale   </a:t>
            </a:r>
            <a:r>
              <a:rPr lang="en-US" sz="1400" b="1" dirty="0" smtClean="0"/>
              <a:t>REG Z</a:t>
            </a:r>
          </a:p>
          <a:p>
            <a:r>
              <a:rPr lang="en-US" sz="1100" dirty="0" smtClean="0"/>
              <a:t>Patricia  Anthony</a:t>
            </a:r>
            <a:endParaRPr lang="en-US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1" y="5029201"/>
            <a:ext cx="2590800" cy="17389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                 </a:t>
            </a:r>
            <a:r>
              <a:rPr lang="en-US" sz="1400" b="1" dirty="0" smtClean="0"/>
              <a:t>Banking    </a:t>
            </a:r>
            <a:r>
              <a:rPr lang="en-US" sz="1600" b="1" dirty="0" smtClean="0"/>
              <a:t>          </a:t>
            </a:r>
            <a:endParaRPr lang="en-US" sz="1600" dirty="0" smtClean="0"/>
          </a:p>
          <a:p>
            <a:r>
              <a:rPr lang="en-US" sz="1100" dirty="0" smtClean="0"/>
              <a:t>Jennifer  Walton    Venise  Shazier</a:t>
            </a:r>
          </a:p>
          <a:p>
            <a:r>
              <a:rPr lang="en-US" sz="1100" dirty="0" smtClean="0"/>
              <a:t>  Chet  Kelsey         </a:t>
            </a:r>
            <a:r>
              <a:rPr lang="en-US" sz="1100" dirty="0" smtClean="0"/>
              <a:t>   </a:t>
            </a:r>
            <a:r>
              <a:rPr lang="en-US" sz="1100" dirty="0" smtClean="0"/>
              <a:t>John  Eatman</a:t>
            </a:r>
          </a:p>
          <a:p>
            <a:r>
              <a:rPr lang="en-US" sz="1100" dirty="0" smtClean="0"/>
              <a:t> Jabari Fletcher          Jonda Ross</a:t>
            </a:r>
          </a:p>
          <a:p>
            <a:r>
              <a:rPr lang="en-US" sz="1100" dirty="0" smtClean="0"/>
              <a:t>        Catherine  Villadelgado </a:t>
            </a:r>
            <a:endParaRPr lang="en-US" sz="1100" dirty="0" smtClean="0"/>
          </a:p>
          <a:p>
            <a:r>
              <a:rPr lang="en-US" sz="1100" dirty="0" smtClean="0"/>
              <a:t>Jack </a:t>
            </a:r>
            <a:r>
              <a:rPr lang="en-US" sz="1100" dirty="0" err="1" smtClean="0"/>
              <a:t>Carzo</a:t>
            </a:r>
            <a:r>
              <a:rPr lang="en-US" sz="1100" dirty="0" smtClean="0"/>
              <a:t>                 </a:t>
            </a:r>
            <a:r>
              <a:rPr lang="en-US" sz="1100" dirty="0" smtClean="0">
                <a:solidFill>
                  <a:srgbClr val="FF0000"/>
                </a:solidFill>
              </a:rPr>
              <a:t>Robert Hale </a:t>
            </a:r>
          </a:p>
          <a:p>
            <a:r>
              <a:rPr lang="en-US" sz="1100" dirty="0" smtClean="0"/>
              <a:t>Eric Heyer               </a:t>
            </a:r>
            <a:r>
              <a:rPr lang="en-US" sz="1100" dirty="0" smtClean="0">
                <a:solidFill>
                  <a:srgbClr val="FF0000"/>
                </a:solidFill>
              </a:rPr>
              <a:t>Sue Hulsebus 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Jill Horseley</a:t>
            </a:r>
            <a:r>
              <a:rPr lang="en-US" sz="1100" dirty="0" smtClean="0"/>
              <a:t>        Michelle Schmidt </a:t>
            </a:r>
            <a:endParaRPr lang="en-US" sz="1100" dirty="0" smtClean="0"/>
          </a:p>
          <a:p>
            <a:r>
              <a:rPr lang="en-US" sz="1400" dirty="0" smtClean="0"/>
              <a:t>    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733800" y="2209800"/>
            <a:ext cx="2057400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Recording Secretary</a:t>
            </a:r>
          </a:p>
          <a:p>
            <a:r>
              <a:rPr lang="en-US" sz="1400" b="1" dirty="0" smtClean="0"/>
              <a:t> </a:t>
            </a:r>
            <a:r>
              <a:rPr lang="en-US" sz="1200" dirty="0" smtClean="0"/>
              <a:t>Aaron Lucey </a:t>
            </a:r>
            <a:r>
              <a:rPr lang="en-US" sz="1200" dirty="0" smtClean="0"/>
              <a:t>   </a:t>
            </a:r>
            <a:r>
              <a:rPr lang="en-US" sz="1200" dirty="0" smtClean="0"/>
              <a:t>Katia Lucey</a:t>
            </a:r>
          </a:p>
          <a:p>
            <a:r>
              <a:rPr lang="en-US" sz="1200" dirty="0" smtClean="0"/>
              <a:t> </a:t>
            </a:r>
            <a:r>
              <a:rPr lang="en-US" sz="1200" dirty="0" smtClean="0"/>
              <a:t>Lora Kelsey </a:t>
            </a:r>
            <a:r>
              <a:rPr lang="en-US" sz="1200" dirty="0" smtClean="0"/>
              <a:t>     </a:t>
            </a:r>
            <a:r>
              <a:rPr lang="en-US" sz="1200" dirty="0" smtClean="0"/>
              <a:t>Ray </a:t>
            </a:r>
            <a:r>
              <a:rPr lang="en-US" sz="1200" dirty="0" smtClean="0"/>
              <a:t>Brown</a:t>
            </a:r>
          </a:p>
          <a:p>
            <a:r>
              <a:rPr lang="en-US" sz="1200" dirty="0" smtClean="0"/>
              <a:t>Jasmine Heyer  Eric Heyer</a:t>
            </a:r>
          </a:p>
          <a:p>
            <a:r>
              <a:rPr lang="en-US" sz="1200" dirty="0" smtClean="0"/>
              <a:t>      Michelle Schmidt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2667000" y="304800"/>
            <a:ext cx="4093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n>
                  <a:solidFill>
                    <a:srgbClr val="FF0000"/>
                  </a:solidFill>
                </a:ln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Regular  Assembly</a:t>
            </a:r>
            <a:endParaRPr lang="en-US" sz="3200" dirty="0">
              <a:ln>
                <a:solidFill>
                  <a:srgbClr val="FF0000"/>
                </a:solidFill>
              </a:ln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91000" y="6858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10, 2025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762000" y="990600"/>
            <a:ext cx="132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Committees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3733800" y="9144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48400" y="838200"/>
            <a:ext cx="2362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553200" y="914400"/>
            <a:ext cx="1934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Organizational Supports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4038600" y="914400"/>
            <a:ext cx="135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Vetted Roles</a:t>
            </a:r>
            <a:endParaRPr lang="en-US" dirty="0"/>
          </a:p>
        </p:txBody>
      </p:sp>
      <p:cxnSp>
        <p:nvCxnSpPr>
          <p:cNvPr id="36" name="Straight Connector 35"/>
          <p:cNvCxnSpPr>
            <a:stCxn id="25" idx="2"/>
          </p:cNvCxnSpPr>
          <p:nvPr/>
        </p:nvCxnSpPr>
        <p:spPr>
          <a:xfrm rot="10800000" flipV="1">
            <a:off x="2743200" y="11430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5" idx="2"/>
            <a:endCxn id="4" idx="3"/>
          </p:cNvCxnSpPr>
          <p:nvPr/>
        </p:nvCxnSpPr>
        <p:spPr>
          <a:xfrm rot="10800000" flipV="1">
            <a:off x="2819400" y="1143000"/>
            <a:ext cx="914400" cy="218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505200" y="0"/>
            <a:ext cx="2670924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</a:t>
            </a:r>
            <a:r>
              <a:rPr lang="en-US" dirty="0" smtClean="0">
                <a:latin typeface="Century Gothic" pitchFamily="34" charset="0"/>
              </a:rPr>
              <a:t>Nevada </a:t>
            </a:r>
            <a:r>
              <a:rPr lang="en-US" dirty="0" smtClean="0">
                <a:latin typeface="Century Gothic" pitchFamily="34" charset="0"/>
              </a:rPr>
              <a:t>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480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1" name="Up Ribbon 30"/>
          <p:cNvSpPr/>
          <p:nvPr/>
        </p:nvSpPr>
        <p:spPr>
          <a:xfrm>
            <a:off x="5105400" y="3352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Up Ribbon 32"/>
          <p:cNvSpPr/>
          <p:nvPr/>
        </p:nvSpPr>
        <p:spPr>
          <a:xfrm>
            <a:off x="5486400" y="2133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 Ribbon 34"/>
          <p:cNvSpPr/>
          <p:nvPr/>
        </p:nvSpPr>
        <p:spPr>
          <a:xfrm>
            <a:off x="5334000" y="1524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Up Ribbon 36"/>
          <p:cNvSpPr/>
          <p:nvPr/>
        </p:nvSpPr>
        <p:spPr>
          <a:xfrm>
            <a:off x="2286000" y="16002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Ribbon 40"/>
          <p:cNvSpPr/>
          <p:nvPr/>
        </p:nvSpPr>
        <p:spPr>
          <a:xfrm>
            <a:off x="2286000" y="27432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Up Ribbon 41"/>
          <p:cNvSpPr/>
          <p:nvPr/>
        </p:nvSpPr>
        <p:spPr>
          <a:xfrm>
            <a:off x="2286000" y="38862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Up Ribbon 42"/>
          <p:cNvSpPr/>
          <p:nvPr/>
        </p:nvSpPr>
        <p:spPr>
          <a:xfrm>
            <a:off x="8229600" y="3810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 Ribbon 43"/>
          <p:cNvSpPr/>
          <p:nvPr/>
        </p:nvSpPr>
        <p:spPr>
          <a:xfrm>
            <a:off x="8229600" y="2895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Ribbon 44"/>
          <p:cNvSpPr/>
          <p:nvPr/>
        </p:nvSpPr>
        <p:spPr>
          <a:xfrm>
            <a:off x="5105400" y="4191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Ribbon 45"/>
          <p:cNvSpPr/>
          <p:nvPr/>
        </p:nvSpPr>
        <p:spPr>
          <a:xfrm>
            <a:off x="2362200" y="4953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Ribbon 46"/>
          <p:cNvSpPr/>
          <p:nvPr/>
        </p:nvSpPr>
        <p:spPr>
          <a:xfrm>
            <a:off x="8077200" y="129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Ribbon 47"/>
          <p:cNvSpPr/>
          <p:nvPr/>
        </p:nvSpPr>
        <p:spPr>
          <a:xfrm>
            <a:off x="8153400" y="2133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Up Ribbon 48"/>
          <p:cNvSpPr/>
          <p:nvPr/>
        </p:nvSpPr>
        <p:spPr>
          <a:xfrm>
            <a:off x="5181600" y="510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Up Ribbon 49"/>
          <p:cNvSpPr/>
          <p:nvPr/>
        </p:nvSpPr>
        <p:spPr>
          <a:xfrm>
            <a:off x="8153400" y="5638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Up Ribbon 50"/>
          <p:cNvSpPr/>
          <p:nvPr/>
        </p:nvSpPr>
        <p:spPr>
          <a:xfrm>
            <a:off x="6858000" y="228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495800" y="1143000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Fin/BC</a:t>
            </a:r>
            <a:endParaRPr lang="en-US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7010400" y="228600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    928 Req.</a:t>
            </a:r>
            <a:endParaRPr lang="en-US" sz="800" dirty="0"/>
          </a:p>
        </p:txBody>
      </p:sp>
      <p:sp>
        <p:nvSpPr>
          <p:cNvPr id="55" name="TextBox 54"/>
          <p:cNvSpPr txBox="1"/>
          <p:nvPr/>
        </p:nvSpPr>
        <p:spPr>
          <a:xfrm>
            <a:off x="6172200" y="4572000"/>
            <a:ext cx="2822824" cy="98488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</a:t>
            </a:r>
            <a:r>
              <a:rPr lang="en-US" sz="1600" b="1" dirty="0" smtClean="0"/>
              <a:t> </a:t>
            </a:r>
            <a:r>
              <a:rPr lang="en-US" sz="1100" b="1" dirty="0" smtClean="0"/>
              <a:t>Guidelines  Procedures, Processes</a:t>
            </a:r>
            <a:endParaRPr lang="en-US" sz="1100" dirty="0" smtClean="0"/>
          </a:p>
          <a:p>
            <a:r>
              <a:rPr lang="en-US" dirty="0" smtClean="0"/>
              <a:t> </a:t>
            </a:r>
            <a:r>
              <a:rPr lang="en-US" sz="1200" dirty="0" smtClean="0"/>
              <a:t> Brain Vonarx,  Jennifer Poulson </a:t>
            </a:r>
          </a:p>
          <a:p>
            <a:r>
              <a:rPr lang="en-US" sz="1200" dirty="0" smtClean="0"/>
              <a:t> </a:t>
            </a:r>
            <a:r>
              <a:rPr lang="en-US" sz="1200" dirty="0" smtClean="0">
                <a:solidFill>
                  <a:srgbClr val="FF0000"/>
                </a:solidFill>
              </a:rPr>
              <a:t>Michael White AKA Mike Wilson (Sue)</a:t>
            </a:r>
          </a:p>
          <a:p>
            <a:r>
              <a:rPr lang="en-US" sz="1200" dirty="0" smtClean="0"/>
              <a:t> </a:t>
            </a:r>
            <a:r>
              <a:rPr lang="en-US" sz="1200" dirty="0" smtClean="0"/>
              <a:t>                Peter Grunfelder</a:t>
            </a:r>
            <a:endParaRPr lang="en-US" sz="1200" dirty="0"/>
          </a:p>
        </p:txBody>
      </p:sp>
      <p:sp>
        <p:nvSpPr>
          <p:cNvPr id="56" name="Up Ribbon 55"/>
          <p:cNvSpPr/>
          <p:nvPr/>
        </p:nvSpPr>
        <p:spPr>
          <a:xfrm>
            <a:off x="8229600" y="4495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429000" y="5943600"/>
            <a:ext cx="2590800" cy="6001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             SIA Coordinators </a:t>
            </a:r>
          </a:p>
          <a:p>
            <a:r>
              <a:rPr lang="en-US" sz="1100" dirty="0" smtClean="0"/>
              <a:t>Jill Horsley   </a:t>
            </a:r>
            <a:r>
              <a:rPr lang="en-US" sz="1100" dirty="0" smtClean="0">
                <a:solidFill>
                  <a:srgbClr val="FF0000"/>
                </a:solidFill>
              </a:rPr>
              <a:t>Robert Hale     </a:t>
            </a:r>
            <a:r>
              <a:rPr lang="en-US" sz="1100" dirty="0" smtClean="0"/>
              <a:t>Eric Heyer</a:t>
            </a:r>
          </a:p>
          <a:p>
            <a:r>
              <a:rPr lang="en-US" sz="1100" dirty="0" smtClean="0"/>
              <a:t> </a:t>
            </a:r>
            <a:r>
              <a:rPr lang="en-US" sz="1100" dirty="0" smtClean="0"/>
              <a:t>                 Michelle Schmidt</a:t>
            </a:r>
            <a:endParaRPr lang="en-US" sz="1100" dirty="0"/>
          </a:p>
        </p:txBody>
      </p:sp>
      <p:sp>
        <p:nvSpPr>
          <p:cNvPr id="59" name="Down Arrow 58"/>
          <p:cNvSpPr/>
          <p:nvPr/>
        </p:nvSpPr>
        <p:spPr>
          <a:xfrm>
            <a:off x="1295400" y="1371600"/>
            <a:ext cx="3810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Up Ribbon 59"/>
          <p:cNvSpPr/>
          <p:nvPr/>
        </p:nvSpPr>
        <p:spPr>
          <a:xfrm>
            <a:off x="5562600" y="5867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400800" y="3200400"/>
            <a:ext cx="1676400" cy="304800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019800" y="1828800"/>
            <a:ext cx="1676400" cy="304800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5486400" y="12192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486400" y="2819400"/>
            <a:ext cx="45719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2133600" cy="23237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bg1"/>
                </a:solidFill>
              </a:rPr>
              <a:t>Jury Pool 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Bruno Nolte 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smtClean="0">
                <a:solidFill>
                  <a:schemeClr val="bg1"/>
                </a:solidFill>
              </a:rPr>
              <a:t>Fa’aana Robertson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Ross Ciricione      Ion Williams 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Fitu Robertson </a:t>
            </a:r>
            <a:endParaRPr lang="en-US" sz="1100" dirty="0" smtClean="0">
              <a:solidFill>
                <a:schemeClr val="bg1"/>
              </a:solidFill>
            </a:endParaRPr>
          </a:p>
          <a:p>
            <a:r>
              <a:rPr lang="en-US" sz="1100" dirty="0" smtClean="0">
                <a:solidFill>
                  <a:schemeClr val="bg1"/>
                </a:solidFill>
              </a:rPr>
              <a:t>Jin </a:t>
            </a:r>
            <a:r>
              <a:rPr lang="en-US" sz="1100" dirty="0" smtClean="0">
                <a:solidFill>
                  <a:schemeClr val="bg1"/>
                </a:solidFill>
              </a:rPr>
              <a:t>Hong Nuygen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Jonda  Ross   Lance Nolte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Erica Sideri   Derrick Rodgers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John Eatman   Johnny Burgess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Susan Mueller   Tamika Pollard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Simon Caccia     Kirk Pettay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Ruby Payne  </a:t>
            </a:r>
            <a:r>
              <a:rPr lang="en-US" sz="1100" dirty="0" smtClean="0">
                <a:solidFill>
                  <a:schemeClr val="bg1"/>
                </a:solidFill>
              </a:rPr>
              <a:t>   </a:t>
            </a:r>
            <a:r>
              <a:rPr lang="en-US" sz="1100" dirty="0" smtClean="0">
                <a:solidFill>
                  <a:schemeClr val="bg1"/>
                </a:solidFill>
              </a:rPr>
              <a:t>Michael  Thomas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Roshwana Warren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581400" y="1981200"/>
            <a:ext cx="45719" cy="2743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486400" y="20574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486400" y="37338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5486400" y="48006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858000" y="8382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44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600200" y="6096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43200" y="228600"/>
            <a:ext cx="33038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n>
                  <a:solidFill>
                    <a:srgbClr val="FF0000"/>
                  </a:solidFill>
                </a:ln>
                <a:latin typeface="Elephant" pitchFamily="18" charset="0"/>
              </a:rPr>
              <a:t>Jural Assembly</a:t>
            </a:r>
          </a:p>
          <a:p>
            <a:pPr algn="ctr"/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3962400"/>
            <a:ext cx="2451761" cy="23391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5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b="1" u="sng" dirty="0" smtClean="0">
                <a:solidFill>
                  <a:schemeClr val="bg1"/>
                </a:solidFill>
              </a:rPr>
              <a:t>Office of Sheriff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Sheriff Keith </a:t>
            </a:r>
            <a:r>
              <a:rPr lang="en-US" sz="1600" dirty="0">
                <a:solidFill>
                  <a:schemeClr val="bg1"/>
                </a:solidFill>
              </a:rPr>
              <a:t>Van </a:t>
            </a:r>
            <a:r>
              <a:rPr lang="en-US" sz="1600" dirty="0" smtClean="0">
                <a:solidFill>
                  <a:schemeClr val="bg1"/>
                </a:solidFill>
              </a:rPr>
              <a:t>Love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Undersheriff Tom </a:t>
            </a:r>
            <a:r>
              <a:rPr lang="en-US" sz="1600" dirty="0">
                <a:solidFill>
                  <a:schemeClr val="bg1"/>
                </a:solidFill>
              </a:rPr>
              <a:t>Varga </a:t>
            </a:r>
          </a:p>
          <a:p>
            <a:r>
              <a:rPr lang="en-US" sz="1600" dirty="0">
                <a:solidFill>
                  <a:schemeClr val="bg1"/>
                </a:solidFill>
              </a:rPr>
              <a:t>Simon Farrow </a:t>
            </a:r>
            <a:r>
              <a:rPr lang="en-US" sz="1600" b="1" dirty="0">
                <a:solidFill>
                  <a:schemeClr val="bg1"/>
                </a:solidFill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</a:rPr>
              <a:t>Deputy)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Alexe </a:t>
            </a:r>
            <a:r>
              <a:rPr lang="en-US" sz="1600" dirty="0">
                <a:solidFill>
                  <a:schemeClr val="bg1"/>
                </a:solidFill>
              </a:rPr>
              <a:t>Kulikov </a:t>
            </a:r>
            <a:r>
              <a:rPr lang="en-US" sz="1600" b="1" u="sng" dirty="0">
                <a:solidFill>
                  <a:schemeClr val="bg1"/>
                </a:solidFill>
              </a:rPr>
              <a:t>(</a:t>
            </a:r>
            <a:r>
              <a:rPr lang="en-US" sz="1600" b="1" u="sng" dirty="0" smtClean="0">
                <a:solidFill>
                  <a:schemeClr val="bg1"/>
                </a:solidFill>
              </a:rPr>
              <a:t>Deputy)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Ray Mendoza </a:t>
            </a:r>
            <a:r>
              <a:rPr lang="en-US" sz="1600" b="1" dirty="0">
                <a:solidFill>
                  <a:schemeClr val="bg1"/>
                </a:solidFill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</a:rPr>
              <a:t>Deputy)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Johnny Burgess </a:t>
            </a:r>
            <a:r>
              <a:rPr lang="en-US" sz="1600" b="1" dirty="0">
                <a:solidFill>
                  <a:schemeClr val="bg1"/>
                </a:solidFill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</a:rPr>
              <a:t>Deputy)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Ray Brown </a:t>
            </a:r>
            <a:r>
              <a:rPr lang="en-US" sz="1600" b="1" dirty="0">
                <a:solidFill>
                  <a:schemeClr val="bg1"/>
                </a:solidFill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</a:rPr>
              <a:t>Deputy)</a:t>
            </a:r>
            <a:endParaRPr lang="en-US" sz="16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1600200"/>
            <a:ext cx="181806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</a:t>
            </a:r>
            <a:r>
              <a:rPr lang="en-US" sz="1600" b="1" u="sng" dirty="0" smtClean="0">
                <a:solidFill>
                  <a:schemeClr val="bg1"/>
                </a:solidFill>
              </a:rPr>
              <a:t>Jural Secretary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Christina DeMaria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7000" y="1371600"/>
            <a:ext cx="1983235" cy="6155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b="1" u="sng" dirty="0" smtClean="0">
                <a:solidFill>
                  <a:schemeClr val="bg1"/>
                </a:solidFill>
              </a:rPr>
              <a:t>Supreme Court Justice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endParaRPr lang="en-US" sz="1200" b="1" dirty="0" smtClean="0">
              <a:solidFill>
                <a:schemeClr val="bg1"/>
              </a:solidFill>
            </a:endParaRPr>
          </a:p>
          <a:p>
            <a:r>
              <a:rPr lang="en-US" sz="1100" dirty="0" smtClean="0">
                <a:solidFill>
                  <a:schemeClr val="bg1"/>
                </a:solidFill>
              </a:rPr>
              <a:t>Leanne </a:t>
            </a:r>
            <a:r>
              <a:rPr lang="en-US" sz="1100" dirty="0" smtClean="0">
                <a:solidFill>
                  <a:schemeClr val="bg1"/>
                </a:solidFill>
              </a:rPr>
              <a:t>Slusher  Luis Magilio</a:t>
            </a:r>
            <a:endParaRPr lang="en-US" sz="1100" dirty="0" smtClean="0">
              <a:solidFill>
                <a:schemeClr val="bg1"/>
              </a:solidFill>
            </a:endParaRPr>
          </a:p>
          <a:p>
            <a:r>
              <a:rPr lang="en-US" sz="1100" dirty="0" smtClean="0">
                <a:solidFill>
                  <a:schemeClr val="bg1"/>
                </a:solidFill>
              </a:rPr>
              <a:t>Scott Johnson  Pauline White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3810000"/>
            <a:ext cx="2154757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Oversight Committee</a:t>
            </a:r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 </a:t>
            </a:r>
            <a:r>
              <a:rPr lang="en-US" sz="1100" dirty="0" smtClean="0">
                <a:solidFill>
                  <a:schemeClr val="bg1"/>
                </a:solidFill>
              </a:rPr>
              <a:t>Denise Mraz     </a:t>
            </a:r>
            <a:r>
              <a:rPr lang="en-US" sz="1100" dirty="0" smtClean="0">
                <a:solidFill>
                  <a:schemeClr val="bg1"/>
                </a:solidFill>
              </a:rPr>
              <a:t>Jennifer </a:t>
            </a:r>
            <a:r>
              <a:rPr lang="en-US" sz="1100" dirty="0" smtClean="0">
                <a:solidFill>
                  <a:schemeClr val="bg1"/>
                </a:solidFill>
              </a:rPr>
              <a:t>Phillips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Jack </a:t>
            </a:r>
            <a:r>
              <a:rPr lang="en-US" sz="1100" dirty="0" err="1" smtClean="0">
                <a:solidFill>
                  <a:schemeClr val="bg1"/>
                </a:solidFill>
              </a:rPr>
              <a:t>Carzo</a:t>
            </a:r>
            <a:r>
              <a:rPr lang="en-US" sz="1100" dirty="0" smtClean="0">
                <a:solidFill>
                  <a:schemeClr val="bg1"/>
                </a:solidFill>
              </a:rPr>
              <a:t>  Mark Seilstad 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Doug Hulsebus   </a:t>
            </a:r>
            <a:r>
              <a:rPr lang="en-US" sz="1100" dirty="0" smtClean="0">
                <a:solidFill>
                  <a:schemeClr val="bg1"/>
                </a:solidFill>
              </a:rPr>
              <a:t>Eric Heyer 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Michelle Schmidt  </a:t>
            </a:r>
            <a:r>
              <a:rPr lang="en-US" sz="1100" dirty="0" smtClean="0">
                <a:solidFill>
                  <a:srgbClr val="FF0000"/>
                </a:solidFill>
              </a:rPr>
              <a:t>Jill Horsley </a:t>
            </a:r>
          </a:p>
          <a:p>
            <a:r>
              <a:rPr lang="en-US" sz="1100" dirty="0" smtClean="0">
                <a:solidFill>
                  <a:srgbClr val="FF0000"/>
                </a:solidFill>
              </a:rPr>
              <a:t>Sue Hulsebus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62800" y="5181600"/>
            <a:ext cx="16764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200" b="1" u="sng" dirty="0" smtClean="0">
                <a:solidFill>
                  <a:schemeClr val="bg1"/>
                </a:solidFill>
              </a:rPr>
              <a:t>Land Patent Office </a:t>
            </a:r>
            <a:endParaRPr lang="en-US" sz="1200" u="sng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</a:rPr>
              <a:t>       Bruno Nolte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9200" y="5181600"/>
            <a:ext cx="160020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    </a:t>
            </a:r>
            <a:r>
              <a:rPr lang="en-US" sz="1400" b="1" u="sng" dirty="0" smtClean="0">
                <a:solidFill>
                  <a:schemeClr val="bg1"/>
                </a:solidFill>
              </a:rPr>
              <a:t>Coroner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Nader Rouhani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 </a:t>
            </a:r>
            <a:r>
              <a:rPr lang="en-US" sz="1200" dirty="0" smtClean="0">
                <a:solidFill>
                  <a:schemeClr val="bg1"/>
                </a:solidFill>
              </a:rPr>
              <a:t>Assistant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Jill Johnson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86600" y="1447800"/>
            <a:ext cx="1345753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u="sng" dirty="0" smtClean="0">
                <a:solidFill>
                  <a:schemeClr val="bg1"/>
                </a:solidFill>
              </a:rPr>
              <a:t>Public Notary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Pam </a:t>
            </a:r>
            <a:r>
              <a:rPr lang="en-US" sz="1400" dirty="0" smtClean="0">
                <a:solidFill>
                  <a:schemeClr val="bg1"/>
                </a:solidFill>
              </a:rPr>
              <a:t>Banks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2800" y="2057400"/>
            <a:ext cx="12192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u="sng" dirty="0" smtClean="0">
                <a:solidFill>
                  <a:schemeClr val="bg1"/>
                </a:solidFill>
              </a:rPr>
              <a:t>Court Venue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 Denise Mraz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10400" y="3200400"/>
            <a:ext cx="1745221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b="1" u="sng" dirty="0" smtClean="0">
                <a:solidFill>
                  <a:schemeClr val="bg1"/>
                </a:solidFill>
              </a:rPr>
              <a:t>Litigation Committee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   </a:t>
            </a:r>
            <a:r>
              <a:rPr lang="en-US" sz="1200" dirty="0" smtClean="0">
                <a:solidFill>
                  <a:schemeClr val="bg1"/>
                </a:solidFill>
              </a:rPr>
              <a:t>    Pauline </a:t>
            </a:r>
            <a:r>
              <a:rPr lang="en-US" sz="1200" dirty="0" smtClean="0">
                <a:solidFill>
                  <a:schemeClr val="bg1"/>
                </a:solidFill>
              </a:rPr>
              <a:t>White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43200" y="3810000"/>
            <a:ext cx="1991713" cy="8617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</a:t>
            </a:r>
            <a:r>
              <a:rPr lang="en-US" b="1" u="sng" dirty="0" smtClean="0">
                <a:solidFill>
                  <a:schemeClr val="bg1"/>
                </a:solidFill>
              </a:rPr>
              <a:t>County </a:t>
            </a:r>
            <a:r>
              <a:rPr lang="en-US" b="1" u="sng" dirty="0" smtClean="0">
                <a:solidFill>
                  <a:schemeClr val="bg1"/>
                </a:solidFill>
              </a:rPr>
              <a:t>Clerk</a:t>
            </a:r>
            <a:endParaRPr lang="en-US" u="sng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sz="1400" dirty="0" smtClean="0">
                <a:solidFill>
                  <a:schemeClr val="bg1"/>
                </a:solidFill>
              </a:rPr>
              <a:t>Sherri Circione    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   </a:t>
            </a:r>
            <a:r>
              <a:rPr lang="en-US" sz="1400" dirty="0" smtClean="0">
                <a:solidFill>
                  <a:schemeClr val="bg1"/>
                </a:solidFill>
              </a:rPr>
              <a:t>  Pam </a:t>
            </a:r>
            <a:r>
              <a:rPr lang="en-US" sz="1400" dirty="0" smtClean="0">
                <a:solidFill>
                  <a:schemeClr val="bg1"/>
                </a:solidFill>
              </a:rPr>
              <a:t>Banks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53000" y="4114800"/>
            <a:ext cx="1676401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</a:t>
            </a:r>
            <a:r>
              <a:rPr lang="en-US" b="1" dirty="0" smtClean="0"/>
              <a:t> </a:t>
            </a:r>
            <a:r>
              <a:rPr lang="en-US" sz="1200" b="1" u="sng" dirty="0" smtClean="0">
                <a:solidFill>
                  <a:schemeClr val="bg1"/>
                </a:solidFill>
              </a:rPr>
              <a:t>Bondsman</a:t>
            </a:r>
            <a:endParaRPr lang="en-US" sz="1200" b="1" u="sng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</a:rPr>
              <a:t>    Frederico </a:t>
            </a:r>
            <a:r>
              <a:rPr lang="en-US" sz="1200" dirty="0" smtClean="0">
                <a:solidFill>
                  <a:schemeClr val="bg1"/>
                </a:solidFill>
              </a:rPr>
              <a:t>Gonzales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      </a:t>
            </a:r>
            <a:r>
              <a:rPr lang="en-US" sz="1200" dirty="0" smtClean="0">
                <a:solidFill>
                  <a:schemeClr val="bg1"/>
                </a:solidFill>
              </a:rPr>
              <a:t>     Ray </a:t>
            </a:r>
            <a:r>
              <a:rPr lang="en-US" sz="1200" dirty="0" smtClean="0">
                <a:solidFill>
                  <a:schemeClr val="bg1"/>
                </a:solidFill>
              </a:rPr>
              <a:t>Brown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62800" y="2590800"/>
            <a:ext cx="128214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b="1" u="sng" dirty="0" smtClean="0">
                <a:solidFill>
                  <a:schemeClr val="bg1"/>
                </a:solidFill>
              </a:rPr>
              <a:t>Law Education 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   Aaron Lucey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53000" y="3276600"/>
            <a:ext cx="17526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chemeClr val="bg1"/>
                </a:solidFill>
              </a:rPr>
              <a:t>Court Recorder</a:t>
            </a:r>
            <a:r>
              <a:rPr lang="en-US" sz="1400" u="sng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 Katia Lucey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76800" y="2362200"/>
            <a:ext cx="1752599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chemeClr val="bg1"/>
                </a:solidFill>
              </a:rPr>
              <a:t>Record Keeper</a:t>
            </a:r>
            <a:r>
              <a:rPr lang="en-US" sz="1400" u="sng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</a:t>
            </a:r>
            <a:r>
              <a:rPr lang="en-US" sz="1400" dirty="0" smtClean="0">
                <a:solidFill>
                  <a:schemeClr val="bg1"/>
                </a:solidFill>
              </a:rPr>
              <a:t>  </a:t>
            </a:r>
            <a:r>
              <a:rPr lang="en-US" sz="1400" dirty="0" smtClean="0">
                <a:solidFill>
                  <a:schemeClr val="bg1"/>
                </a:solidFill>
              </a:rPr>
              <a:t>Erica </a:t>
            </a:r>
            <a:r>
              <a:rPr lang="en-US" sz="1400" dirty="0" smtClean="0">
                <a:solidFill>
                  <a:schemeClr val="bg1"/>
                </a:solidFill>
              </a:rPr>
              <a:t>Sideri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52600" y="685800"/>
            <a:ext cx="1285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w Cen MT Condensed" pitchFamily="34" charset="0"/>
              </a:rPr>
              <a:t>Trial  Support</a:t>
            </a:r>
            <a:endParaRPr lang="en-US" b="1" dirty="0">
              <a:latin typeface="Tw Cen MT Condense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00600" y="838200"/>
            <a:ext cx="3511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w Cen MT Condensed" pitchFamily="34" charset="0"/>
              </a:rPr>
              <a:t>    Jural Support                           </a:t>
            </a:r>
            <a:r>
              <a:rPr lang="en-US" dirty="0" smtClean="0">
                <a:latin typeface="Tw Cen MT Condensed" pitchFamily="34" charset="0"/>
              </a:rPr>
              <a:t> </a:t>
            </a:r>
            <a:r>
              <a:rPr lang="en-US" dirty="0" smtClean="0">
                <a:latin typeface="Tw Cen MT Condensed" pitchFamily="34" charset="0"/>
              </a:rPr>
              <a:t>Support</a:t>
            </a:r>
            <a:r>
              <a:rPr lang="en-US" dirty="0" smtClean="0">
                <a:latin typeface="Tw Cen MT Condensed" pitchFamily="34" charset="0"/>
              </a:rPr>
              <a:t> Offices</a:t>
            </a:r>
            <a:endParaRPr lang="en-US" dirty="0">
              <a:latin typeface="Tw Cen MT Condensed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67000" y="2667000"/>
            <a:ext cx="1847301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Marshal At  Arms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</a:t>
            </a:r>
            <a:r>
              <a:rPr lang="en-US" sz="1600" dirty="0" smtClean="0">
                <a:solidFill>
                  <a:schemeClr val="bg1"/>
                </a:solidFill>
              </a:rPr>
              <a:t> Ross Ciricone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</a:t>
            </a:r>
            <a:r>
              <a:rPr lang="en-US" sz="1600" dirty="0" smtClean="0">
                <a:solidFill>
                  <a:srgbClr val="FF0000"/>
                </a:solidFill>
              </a:rPr>
              <a:t>Doug Hulsebus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19400" y="4724400"/>
            <a:ext cx="1849352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  </a:t>
            </a:r>
            <a:r>
              <a:rPr lang="en-US" sz="1400" b="1" u="sng" dirty="0" smtClean="0">
                <a:solidFill>
                  <a:schemeClr val="bg1"/>
                </a:solidFill>
              </a:rPr>
              <a:t>Volunteers </a:t>
            </a:r>
            <a:r>
              <a:rPr lang="en-US" sz="1400" b="1" u="sng" dirty="0" smtClean="0">
                <a:solidFill>
                  <a:schemeClr val="bg1"/>
                </a:solidFill>
              </a:rPr>
              <a:t>at large</a:t>
            </a:r>
            <a:endParaRPr lang="en-US" sz="1400" u="sng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    </a:t>
            </a:r>
            <a:r>
              <a:rPr lang="en-US" sz="1400" dirty="0" smtClean="0">
                <a:solidFill>
                  <a:schemeClr val="bg1"/>
                </a:solidFill>
              </a:rPr>
              <a:t>  Nicole </a:t>
            </a:r>
            <a:r>
              <a:rPr lang="en-US" sz="1400" dirty="0" smtClean="0">
                <a:solidFill>
                  <a:schemeClr val="bg1"/>
                </a:solidFill>
              </a:rPr>
              <a:t>Pettay </a:t>
            </a:r>
          </a:p>
          <a:p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Fredrico Gonzales    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   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34" idx="3"/>
          </p:cNvCxnSpPr>
          <p:nvPr/>
        </p:nvCxnSpPr>
        <p:spPr>
          <a:xfrm rot="5400000">
            <a:off x="1531495" y="916150"/>
            <a:ext cx="219355" cy="38674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71800" y="990600"/>
            <a:ext cx="5334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733800" y="6096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10, 2025</a:t>
            </a:r>
            <a:endParaRPr lang="en-US" sz="900" dirty="0"/>
          </a:p>
        </p:txBody>
      </p:sp>
      <p:sp>
        <p:nvSpPr>
          <p:cNvPr id="60" name="TextBox 59"/>
          <p:cNvSpPr txBox="1"/>
          <p:nvPr/>
        </p:nvSpPr>
        <p:spPr>
          <a:xfrm>
            <a:off x="2895600" y="0"/>
            <a:ext cx="2986886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   The Nevada </a:t>
            </a:r>
            <a:r>
              <a:rPr lang="en-US" dirty="0" smtClean="0">
                <a:latin typeface="Century Gothic" pitchFamily="34" charset="0"/>
              </a:rPr>
              <a:t>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8194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8" name="Up Ribbon 37"/>
          <p:cNvSpPr/>
          <p:nvPr/>
        </p:nvSpPr>
        <p:spPr>
          <a:xfrm>
            <a:off x="6858000" y="228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010400" y="228600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    928 Req.</a:t>
            </a:r>
            <a:endParaRPr lang="en-US" sz="800" dirty="0"/>
          </a:p>
        </p:txBody>
      </p:sp>
      <p:sp>
        <p:nvSpPr>
          <p:cNvPr id="41" name="Up Ribbon 40"/>
          <p:cNvSpPr/>
          <p:nvPr/>
        </p:nvSpPr>
        <p:spPr>
          <a:xfrm>
            <a:off x="2209800" y="4419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Up Ribbon 42"/>
          <p:cNvSpPr/>
          <p:nvPr/>
        </p:nvSpPr>
        <p:spPr>
          <a:xfrm>
            <a:off x="8305800" y="2209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 Ribbon 43"/>
          <p:cNvSpPr/>
          <p:nvPr/>
        </p:nvSpPr>
        <p:spPr>
          <a:xfrm>
            <a:off x="8305800" y="1676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Ribbon 44"/>
          <p:cNvSpPr/>
          <p:nvPr/>
        </p:nvSpPr>
        <p:spPr>
          <a:xfrm>
            <a:off x="6400800" y="1828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Ribbon 45"/>
          <p:cNvSpPr/>
          <p:nvPr/>
        </p:nvSpPr>
        <p:spPr>
          <a:xfrm>
            <a:off x="6400800" y="2514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Ribbon 46"/>
          <p:cNvSpPr/>
          <p:nvPr/>
        </p:nvSpPr>
        <p:spPr>
          <a:xfrm>
            <a:off x="6477000" y="3429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Ribbon 47"/>
          <p:cNvSpPr/>
          <p:nvPr/>
        </p:nvSpPr>
        <p:spPr>
          <a:xfrm>
            <a:off x="4343400" y="2971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Up Ribbon 48"/>
          <p:cNvSpPr/>
          <p:nvPr/>
        </p:nvSpPr>
        <p:spPr>
          <a:xfrm>
            <a:off x="4191000" y="129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Up Ribbon 58"/>
          <p:cNvSpPr/>
          <p:nvPr/>
        </p:nvSpPr>
        <p:spPr>
          <a:xfrm>
            <a:off x="2133600" y="1371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Up Ribbon 61"/>
          <p:cNvSpPr/>
          <p:nvPr/>
        </p:nvSpPr>
        <p:spPr>
          <a:xfrm>
            <a:off x="8305800" y="2819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Ribbon 62"/>
          <p:cNvSpPr/>
          <p:nvPr/>
        </p:nvSpPr>
        <p:spPr>
          <a:xfrm>
            <a:off x="4343400" y="3733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Up Ribbon 63"/>
          <p:cNvSpPr/>
          <p:nvPr/>
        </p:nvSpPr>
        <p:spPr>
          <a:xfrm>
            <a:off x="6248400" y="4038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Up Ribbon 64"/>
          <p:cNvSpPr/>
          <p:nvPr/>
        </p:nvSpPr>
        <p:spPr>
          <a:xfrm>
            <a:off x="8382000" y="3733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Up Ribbon 65"/>
          <p:cNvSpPr/>
          <p:nvPr/>
        </p:nvSpPr>
        <p:spPr>
          <a:xfrm>
            <a:off x="8305800" y="31242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Up Ribbon 69"/>
          <p:cNvSpPr/>
          <p:nvPr/>
        </p:nvSpPr>
        <p:spPr>
          <a:xfrm>
            <a:off x="8382000" y="510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Up Ribbon 70"/>
          <p:cNvSpPr/>
          <p:nvPr/>
        </p:nvSpPr>
        <p:spPr>
          <a:xfrm>
            <a:off x="6172200" y="510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 rot="5400000">
            <a:off x="7315200" y="2057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096000" y="2057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487194" y="3048000"/>
            <a:ext cx="2285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7239000" y="19050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9600" y="1295400"/>
            <a:ext cx="2286000" cy="39087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 </a:t>
            </a:r>
            <a:r>
              <a:rPr lang="en-US" sz="1400" b="1" u="sng" dirty="0" smtClean="0"/>
              <a:t>Militia </a:t>
            </a:r>
            <a:r>
              <a:rPr lang="en-US" sz="1400" b="1" u="sng" dirty="0" smtClean="0"/>
              <a:t>Membership </a:t>
            </a:r>
            <a:r>
              <a:rPr lang="en-US" sz="800" b="1" dirty="0" smtClean="0"/>
              <a:t>(C/S)</a:t>
            </a:r>
            <a:endParaRPr lang="en-US" sz="800" b="1" dirty="0" smtClean="0"/>
          </a:p>
          <a:p>
            <a:r>
              <a:rPr lang="en-US" dirty="0" smtClean="0"/>
              <a:t>Tamara </a:t>
            </a:r>
            <a:r>
              <a:rPr lang="en-US" dirty="0" smtClean="0"/>
              <a:t>Amaral</a:t>
            </a:r>
          </a:p>
          <a:p>
            <a:r>
              <a:rPr lang="en-US" dirty="0" smtClean="0"/>
              <a:t>    Denise Mraz</a:t>
            </a:r>
          </a:p>
          <a:p>
            <a:r>
              <a:rPr lang="en-US" dirty="0" smtClean="0"/>
              <a:t>Rui Mario Gouveia</a:t>
            </a:r>
          </a:p>
          <a:p>
            <a:r>
              <a:rPr lang="en-US" dirty="0" smtClean="0"/>
              <a:t>    Dale  Conradt</a:t>
            </a:r>
          </a:p>
          <a:p>
            <a:r>
              <a:rPr lang="en-US" dirty="0" smtClean="0"/>
              <a:t>Zdravko   Kekerovic</a:t>
            </a:r>
          </a:p>
          <a:p>
            <a:r>
              <a:rPr lang="en-US" dirty="0" smtClean="0"/>
              <a:t>Roshawna  Warren</a:t>
            </a:r>
          </a:p>
          <a:p>
            <a:r>
              <a:rPr lang="en-US" dirty="0" smtClean="0"/>
              <a:t>    Dave Kurkovic</a:t>
            </a:r>
          </a:p>
          <a:p>
            <a:r>
              <a:rPr lang="en-US" dirty="0" smtClean="0"/>
              <a:t> +Sheriffs Office-5</a:t>
            </a:r>
          </a:p>
          <a:p>
            <a:r>
              <a:rPr lang="en-US" dirty="0" smtClean="0"/>
              <a:t>  + Committees- 25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2133600"/>
            <a:ext cx="3429000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b="1" u="sng" dirty="0" smtClean="0"/>
              <a:t>Militia Education </a:t>
            </a:r>
            <a:r>
              <a:rPr lang="en-US" sz="800" b="1" dirty="0" smtClean="0"/>
              <a:t>(</a:t>
            </a:r>
            <a:r>
              <a:rPr lang="en-US" sz="800" b="1" dirty="0" smtClean="0"/>
              <a:t>C/S)</a:t>
            </a:r>
            <a:endParaRPr lang="en-US" sz="800" b="1" dirty="0" smtClean="0"/>
          </a:p>
          <a:p>
            <a:r>
              <a:rPr lang="en-US" dirty="0" smtClean="0"/>
              <a:t> </a:t>
            </a:r>
            <a:r>
              <a:rPr lang="en-US" sz="1200" dirty="0" smtClean="0"/>
              <a:t>Isaac </a:t>
            </a:r>
            <a:r>
              <a:rPr lang="en-US" sz="1200" dirty="0" smtClean="0"/>
              <a:t>Sandlin Training videos</a:t>
            </a:r>
          </a:p>
          <a:p>
            <a:r>
              <a:rPr lang="en-US" sz="1200" dirty="0" smtClean="0"/>
              <a:t>  Shallon </a:t>
            </a:r>
            <a:r>
              <a:rPr lang="en-US" sz="1200" dirty="0" smtClean="0"/>
              <a:t>Bent Mental Preparedness</a:t>
            </a:r>
          </a:p>
          <a:p>
            <a:r>
              <a:rPr lang="en-US" sz="1200" dirty="0" smtClean="0"/>
              <a:t>  </a:t>
            </a:r>
            <a:r>
              <a:rPr lang="en-US" sz="1200" dirty="0" smtClean="0"/>
              <a:t>Eric </a:t>
            </a:r>
            <a:r>
              <a:rPr lang="en-US" sz="1200" dirty="0" smtClean="0"/>
              <a:t>Heyer  Process /</a:t>
            </a:r>
            <a:r>
              <a:rPr lang="en-US" sz="1200" dirty="0" smtClean="0"/>
              <a:t>IT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191000"/>
            <a:ext cx="1687963" cy="8617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Provisions</a:t>
            </a:r>
            <a:r>
              <a:rPr lang="en-US" sz="1400" b="1" dirty="0" smtClean="0"/>
              <a:t> </a:t>
            </a:r>
            <a:r>
              <a:rPr lang="en-US" sz="1000" b="1" dirty="0" smtClean="0"/>
              <a:t>(C/S)</a:t>
            </a:r>
          </a:p>
          <a:p>
            <a:r>
              <a:rPr lang="en-US" dirty="0" smtClean="0"/>
              <a:t>Erica </a:t>
            </a:r>
            <a:r>
              <a:rPr lang="en-US" dirty="0" smtClean="0"/>
              <a:t>Sideri  </a:t>
            </a:r>
            <a:endParaRPr lang="en-US" dirty="0" smtClean="0"/>
          </a:p>
          <a:p>
            <a:r>
              <a:rPr lang="en-US" dirty="0" smtClean="0"/>
              <a:t>Ion </a:t>
            </a:r>
            <a:r>
              <a:rPr lang="en-US" dirty="0" smtClean="0"/>
              <a:t>Williams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54371" y="2133600"/>
            <a:ext cx="2237229" cy="8617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Militia </a:t>
            </a:r>
            <a:r>
              <a:rPr lang="en-US" sz="1400" b="1" u="sng" dirty="0" smtClean="0"/>
              <a:t>Operations</a:t>
            </a:r>
            <a:r>
              <a:rPr lang="en-US" sz="800" b="1" u="sng" dirty="0" smtClean="0"/>
              <a:t>(C/S</a:t>
            </a:r>
            <a:r>
              <a:rPr lang="en-US" sz="800" b="1" dirty="0" smtClean="0"/>
              <a:t>)</a:t>
            </a:r>
            <a:endParaRPr lang="en-US" b="1" dirty="0" smtClean="0"/>
          </a:p>
          <a:p>
            <a:r>
              <a:rPr lang="en-US" dirty="0" smtClean="0"/>
              <a:t>Federico Gonzales</a:t>
            </a:r>
          </a:p>
          <a:p>
            <a:r>
              <a:rPr lang="en-US" dirty="0" smtClean="0"/>
              <a:t>Zdravko  </a:t>
            </a:r>
            <a:r>
              <a:rPr lang="en-US" dirty="0" smtClean="0"/>
              <a:t>Kekerovic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791200"/>
            <a:ext cx="7560339" cy="646331"/>
          </a:xfrm>
          <a:prstGeom prst="rect">
            <a:avLst/>
          </a:prstGeom>
          <a:solidFill>
            <a:srgbClr val="CC9900">
              <a:alpha val="5882"/>
            </a:srgbClr>
          </a:solidFill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entaur" pitchFamily="18" charset="0"/>
              </a:rPr>
              <a:t>Self Reliance    Trust   Disaster Prep    Family   Common Defense    Training   Support</a:t>
            </a:r>
          </a:p>
          <a:p>
            <a:r>
              <a:rPr lang="en-US" i="1" dirty="0" smtClean="0">
                <a:latin typeface="Centaur" pitchFamily="18" charset="0"/>
              </a:rPr>
              <a:t>Emergency   Preparation    Natural Health   Sustainability  Food Storage  Networking </a:t>
            </a:r>
            <a:endParaRPr lang="en-US" i="1" dirty="0">
              <a:latin typeface="Centaur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762000"/>
            <a:ext cx="2407519" cy="123110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sz="1400" b="1" u="sng" dirty="0" smtClean="0"/>
              <a:t>State Militia Commander 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i="1" dirty="0" smtClean="0"/>
              <a:t>Nominee/In Training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Shallon Bent </a:t>
            </a:r>
          </a:p>
          <a:p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1676400" y="1143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28800" y="990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2200" y="7620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10, 2025</a:t>
            </a:r>
            <a:endParaRPr lang="en-US" sz="900" dirty="0"/>
          </a:p>
        </p:txBody>
      </p:sp>
      <p:sp>
        <p:nvSpPr>
          <p:cNvPr id="30" name="TextBox 29"/>
          <p:cNvSpPr txBox="1"/>
          <p:nvPr/>
        </p:nvSpPr>
        <p:spPr>
          <a:xfrm>
            <a:off x="29718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24000" y="0"/>
            <a:ext cx="2735044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</a:t>
            </a:r>
            <a:r>
              <a:rPr lang="en-US" dirty="0" smtClean="0">
                <a:latin typeface="Century Gothic" pitchFamily="34" charset="0"/>
              </a:rPr>
              <a:t>Nevada </a:t>
            </a:r>
            <a:r>
              <a:rPr lang="en-US" dirty="0" smtClean="0">
                <a:latin typeface="Century Gothic" pitchFamily="34" charset="0"/>
              </a:rPr>
              <a:t>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304800"/>
            <a:ext cx="3590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n>
                  <a:solidFill>
                    <a:srgbClr val="FF0000"/>
                  </a:solidFill>
                </a:ln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Militia Assembly</a:t>
            </a:r>
            <a:endParaRPr lang="en-US" sz="3200" dirty="0">
              <a:ln>
                <a:solidFill>
                  <a:srgbClr val="FF0000"/>
                </a:solidFill>
              </a:ln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17" name="Up Ribbon 16"/>
          <p:cNvSpPr/>
          <p:nvPr/>
        </p:nvSpPr>
        <p:spPr>
          <a:xfrm>
            <a:off x="8458200" y="2057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 Ribbon 17"/>
          <p:cNvSpPr/>
          <p:nvPr/>
        </p:nvSpPr>
        <p:spPr>
          <a:xfrm>
            <a:off x="6858000" y="685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Ribbon 18"/>
          <p:cNvSpPr/>
          <p:nvPr/>
        </p:nvSpPr>
        <p:spPr>
          <a:xfrm>
            <a:off x="5638800" y="228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943600" y="228600"/>
            <a:ext cx="5485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928 Req.</a:t>
            </a:r>
            <a:endParaRPr lang="en-US" sz="800" dirty="0"/>
          </a:p>
        </p:txBody>
      </p:sp>
      <p:sp>
        <p:nvSpPr>
          <p:cNvPr id="22" name="Up Ribbon 21"/>
          <p:cNvSpPr/>
          <p:nvPr/>
        </p:nvSpPr>
        <p:spPr>
          <a:xfrm>
            <a:off x="5562600" y="2057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Ribbon 22"/>
          <p:cNvSpPr/>
          <p:nvPr/>
        </p:nvSpPr>
        <p:spPr>
          <a:xfrm>
            <a:off x="7315200" y="4114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304800"/>
            <a:ext cx="6931769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n>
                  <a:solidFill>
                    <a:srgbClr val="FF0000"/>
                  </a:solidFill>
                </a:ln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International Business Assembly</a:t>
            </a:r>
          </a:p>
          <a:p>
            <a:endParaRPr lang="en-US" dirty="0" smtClean="0">
              <a:ln>
                <a:solidFill>
                  <a:srgbClr val="FF0000"/>
                </a:solidFill>
              </a:ln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State Electors</a:t>
            </a:r>
            <a:endParaRPr lang="en-US" dirty="0">
              <a:ln>
                <a:solidFill>
                  <a:srgbClr val="FF0000"/>
                </a:solidFill>
              </a:ln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</TotalTime>
  <Words>522</Words>
  <Application>Microsoft Office PowerPoint</Application>
  <PresentationFormat>On-screen Show (4:3)</PresentationFormat>
  <Paragraphs>174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7</cp:revision>
  <dcterms:created xsi:type="dcterms:W3CDTF">2025-03-10T21:41:59Z</dcterms:created>
  <dcterms:modified xsi:type="dcterms:W3CDTF">2025-03-11T20:32:01Z</dcterms:modified>
</cp:coreProperties>
</file>