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99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100" d="100"/>
          <a:sy n="100" d="100"/>
        </p:scale>
        <p:origin x="-474" y="60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A800D1-EF39-41D6-8973-3ABDF2AD5EF7}" type="datetimeFigureOut">
              <a:rPr lang="en-US" smtClean="0"/>
              <a:pPr/>
              <a:t>3/15/2025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42144E-ECBB-4200-B37D-17B5E5B6D0B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A800D1-EF39-41D6-8973-3ABDF2AD5EF7}" type="datetimeFigureOut">
              <a:rPr lang="en-US" smtClean="0"/>
              <a:pPr/>
              <a:t>3/15/2025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42144E-ECBB-4200-B37D-17B5E5B6D0B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A800D1-EF39-41D6-8973-3ABDF2AD5EF7}" type="datetimeFigureOut">
              <a:rPr lang="en-US" smtClean="0"/>
              <a:pPr/>
              <a:t>3/15/2025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42144E-ECBB-4200-B37D-17B5E5B6D0B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A800D1-EF39-41D6-8973-3ABDF2AD5EF7}" type="datetimeFigureOut">
              <a:rPr lang="en-US" smtClean="0"/>
              <a:pPr/>
              <a:t>3/15/2025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42144E-ECBB-4200-B37D-17B5E5B6D0B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A800D1-EF39-41D6-8973-3ABDF2AD5EF7}" type="datetimeFigureOut">
              <a:rPr lang="en-US" smtClean="0"/>
              <a:pPr/>
              <a:t>3/15/2025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42144E-ECBB-4200-B37D-17B5E5B6D0B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A800D1-EF39-41D6-8973-3ABDF2AD5EF7}" type="datetimeFigureOut">
              <a:rPr lang="en-US" smtClean="0"/>
              <a:pPr/>
              <a:t>3/15/2025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42144E-ECBB-4200-B37D-17B5E5B6D0B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A800D1-EF39-41D6-8973-3ABDF2AD5EF7}" type="datetimeFigureOut">
              <a:rPr lang="en-US" smtClean="0"/>
              <a:pPr/>
              <a:t>3/15/2025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42144E-ECBB-4200-B37D-17B5E5B6D0B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A800D1-EF39-41D6-8973-3ABDF2AD5EF7}" type="datetimeFigureOut">
              <a:rPr lang="en-US" smtClean="0"/>
              <a:pPr/>
              <a:t>3/15/2025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42144E-ECBB-4200-B37D-17B5E5B6D0B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A800D1-EF39-41D6-8973-3ABDF2AD5EF7}" type="datetimeFigureOut">
              <a:rPr lang="en-US" smtClean="0"/>
              <a:pPr/>
              <a:t>3/15/2025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42144E-ECBB-4200-B37D-17B5E5B6D0B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A800D1-EF39-41D6-8973-3ABDF2AD5EF7}" type="datetimeFigureOut">
              <a:rPr lang="en-US" smtClean="0"/>
              <a:pPr/>
              <a:t>3/15/2025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42144E-ECBB-4200-B37D-17B5E5B6D0B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A800D1-EF39-41D6-8973-3ABDF2AD5EF7}" type="datetimeFigureOut">
              <a:rPr lang="en-US" smtClean="0"/>
              <a:pPr/>
              <a:t>3/15/2025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42144E-ECBB-4200-B37D-17B5E5B6D0B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A800D1-EF39-41D6-8973-3ABDF2AD5EF7}" type="datetimeFigureOut">
              <a:rPr lang="en-US" smtClean="0"/>
              <a:pPr/>
              <a:t>3/15/2025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42144E-ECBB-4200-B37D-17B5E5B6D0B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4" name="Straight Connector 33"/>
          <p:cNvCxnSpPr>
            <a:stCxn id="25" idx="4"/>
          </p:cNvCxnSpPr>
          <p:nvPr/>
        </p:nvCxnSpPr>
        <p:spPr>
          <a:xfrm rot="16200000" flipH="1">
            <a:off x="2247900" y="3848100"/>
            <a:ext cx="5029200" cy="7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Oval 23"/>
          <p:cNvSpPr/>
          <p:nvPr/>
        </p:nvSpPr>
        <p:spPr>
          <a:xfrm>
            <a:off x="457200" y="838200"/>
            <a:ext cx="1981200" cy="45720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304800" y="3124200"/>
            <a:ext cx="2438400" cy="769441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1"/>
            </a:solidFill>
            <a:prstDash val="sysDash"/>
          </a:ln>
        </p:spPr>
        <p:txBody>
          <a:bodyPr wrap="square" rtlCol="0">
            <a:spAutoFit/>
          </a:bodyPr>
          <a:lstStyle/>
          <a:p>
            <a:r>
              <a:rPr lang="en-US" sz="1600" b="1" dirty="0" smtClean="0"/>
              <a:t>      Vetting Committee</a:t>
            </a:r>
          </a:p>
          <a:p>
            <a:r>
              <a:rPr lang="en-US" sz="1400" b="1" dirty="0" smtClean="0"/>
              <a:t>            </a:t>
            </a:r>
            <a:r>
              <a:rPr lang="en-US" sz="1400" dirty="0" smtClean="0"/>
              <a:t>Aaron Lucey Chair</a:t>
            </a:r>
          </a:p>
          <a:p>
            <a:r>
              <a:rPr lang="en-US" sz="1400" dirty="0" smtClean="0"/>
              <a:t>       Jill Johnson  Pam Banks</a:t>
            </a:r>
            <a:endParaRPr lang="en-US" sz="1400" dirty="0"/>
          </a:p>
        </p:txBody>
      </p:sp>
      <p:sp>
        <p:nvSpPr>
          <p:cNvPr id="5" name="TextBox 4"/>
          <p:cNvSpPr txBox="1"/>
          <p:nvPr/>
        </p:nvSpPr>
        <p:spPr>
          <a:xfrm>
            <a:off x="304800" y="4267200"/>
            <a:ext cx="2446247" cy="104644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1"/>
            </a:solidFill>
            <a:prstDash val="sysDash"/>
          </a:ln>
        </p:spPr>
        <p:txBody>
          <a:bodyPr wrap="none" rtlCol="0">
            <a:spAutoFit/>
          </a:bodyPr>
          <a:lstStyle/>
          <a:p>
            <a:r>
              <a:rPr lang="en-US" sz="1600" b="1" dirty="0" smtClean="0"/>
              <a:t>   Education and Planning</a:t>
            </a:r>
            <a:endParaRPr lang="en-US" sz="1600" dirty="0" smtClean="0"/>
          </a:p>
          <a:p>
            <a:r>
              <a:rPr lang="en-US" dirty="0" smtClean="0"/>
              <a:t>     </a:t>
            </a:r>
            <a:r>
              <a:rPr lang="en-US" sz="1400" dirty="0" smtClean="0"/>
              <a:t>        Alexe Kulikov </a:t>
            </a:r>
          </a:p>
          <a:p>
            <a:r>
              <a:rPr lang="en-US" sz="1400" i="1" dirty="0" smtClean="0"/>
              <a:t>   </a:t>
            </a:r>
            <a:r>
              <a:rPr lang="en-US" sz="1400" i="1" u="sng" dirty="0" smtClean="0"/>
              <a:t>American Way Homeschool</a:t>
            </a:r>
          </a:p>
          <a:p>
            <a:r>
              <a:rPr lang="en-US" sz="1400" dirty="0" smtClean="0"/>
              <a:t>  Niki Shkurtaj   Jennifer </a:t>
            </a:r>
            <a:r>
              <a:rPr lang="en-US" sz="1400" dirty="0" smtClean="0"/>
              <a:t>Phillips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3886200" y="5867400"/>
            <a:ext cx="1835439" cy="646331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1"/>
            </a:solidFill>
            <a:prstDash val="sysDash"/>
          </a:ln>
        </p:spPr>
        <p:txBody>
          <a:bodyPr wrap="none" rtlCol="0">
            <a:spAutoFit/>
          </a:bodyPr>
          <a:lstStyle/>
          <a:p>
            <a:r>
              <a:rPr lang="en-US" b="1" dirty="0" smtClean="0"/>
              <a:t>Marshal At  Arms</a:t>
            </a:r>
          </a:p>
          <a:p>
            <a:r>
              <a:rPr lang="en-US" dirty="0" smtClean="0"/>
              <a:t>   Ross </a:t>
            </a:r>
            <a:r>
              <a:rPr lang="en-US" dirty="0" smtClean="0"/>
              <a:t>Cirincione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6477000" y="5867400"/>
            <a:ext cx="2338910" cy="646331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1"/>
            </a:solidFill>
            <a:prstDash val="sysDash"/>
          </a:ln>
        </p:spPr>
        <p:txBody>
          <a:bodyPr wrap="none" rtlCol="0">
            <a:spAutoFit/>
          </a:bodyPr>
          <a:lstStyle/>
          <a:p>
            <a:r>
              <a:rPr lang="en-US" b="1" dirty="0" smtClean="0"/>
              <a:t> </a:t>
            </a:r>
            <a:r>
              <a:rPr lang="en-US" sz="1400" b="1" dirty="0" smtClean="0"/>
              <a:t>Outreach / Events/ Website</a:t>
            </a:r>
            <a:endParaRPr lang="en-US" sz="1400" dirty="0" smtClean="0"/>
          </a:p>
          <a:p>
            <a:r>
              <a:rPr lang="en-US" dirty="0" smtClean="0"/>
              <a:t>       Denise Mraz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304800" y="1676400"/>
            <a:ext cx="2261581" cy="1200329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1"/>
            </a:solidFill>
            <a:prstDash val="sysDot"/>
          </a:ln>
        </p:spPr>
        <p:txBody>
          <a:bodyPr wrap="none" rtlCol="0">
            <a:spAutoFit/>
          </a:bodyPr>
          <a:lstStyle/>
          <a:p>
            <a:r>
              <a:rPr lang="en-US" b="1" dirty="0" smtClean="0"/>
              <a:t> Elections Committee</a:t>
            </a:r>
            <a:endParaRPr lang="en-US" dirty="0" smtClean="0"/>
          </a:p>
          <a:p>
            <a:r>
              <a:rPr lang="en-US" dirty="0" smtClean="0"/>
              <a:t>          Katia Lucey </a:t>
            </a:r>
          </a:p>
          <a:p>
            <a:r>
              <a:rPr lang="en-US" dirty="0"/>
              <a:t> </a:t>
            </a:r>
            <a:r>
              <a:rPr lang="en-US" dirty="0" smtClean="0"/>
              <a:t>Fa’aana  Guild - Chair </a:t>
            </a:r>
          </a:p>
          <a:p>
            <a:r>
              <a:rPr lang="en-US" dirty="0" smtClean="0"/>
              <a:t>       Carolyn St John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3429000" y="5105400"/>
            <a:ext cx="2743200" cy="584775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1"/>
            </a:solidFill>
            <a:prstDash val="sysDash"/>
          </a:ln>
        </p:spPr>
        <p:txBody>
          <a:bodyPr wrap="square" rtlCol="0">
            <a:spAutoFit/>
          </a:bodyPr>
          <a:lstStyle/>
          <a:p>
            <a:r>
              <a:rPr lang="en-US" b="1" dirty="0" smtClean="0"/>
              <a:t>              </a:t>
            </a:r>
            <a:r>
              <a:rPr lang="en-US" sz="1400" b="1" dirty="0" smtClean="0"/>
              <a:t>Ombudsman</a:t>
            </a:r>
            <a:endParaRPr lang="en-US" sz="1400" dirty="0" smtClean="0"/>
          </a:p>
          <a:p>
            <a:r>
              <a:rPr lang="en-US" sz="1400" dirty="0" smtClean="0"/>
              <a:t>   Scott Johnson Pauline White</a:t>
            </a:r>
            <a:endParaRPr lang="en-US" sz="1400" dirty="0"/>
          </a:p>
        </p:txBody>
      </p:sp>
      <p:sp>
        <p:nvSpPr>
          <p:cNvPr id="12" name="TextBox 11"/>
          <p:cNvSpPr txBox="1"/>
          <p:nvPr/>
        </p:nvSpPr>
        <p:spPr>
          <a:xfrm>
            <a:off x="3505200" y="4343400"/>
            <a:ext cx="2514600" cy="646331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1"/>
            </a:solidFill>
            <a:prstDash val="sysDash"/>
          </a:ln>
        </p:spPr>
        <p:txBody>
          <a:bodyPr wrap="square" rtlCol="0">
            <a:spAutoFit/>
          </a:bodyPr>
          <a:lstStyle/>
          <a:p>
            <a:r>
              <a:rPr lang="en-US" b="1" dirty="0" smtClean="0"/>
              <a:t> </a:t>
            </a:r>
            <a:r>
              <a:rPr lang="en-US" b="1" dirty="0" smtClean="0"/>
              <a:t>          </a:t>
            </a:r>
            <a:r>
              <a:rPr lang="en-US" sz="1200" b="1" dirty="0" smtClean="0"/>
              <a:t>Treasurer –County</a:t>
            </a:r>
          </a:p>
          <a:p>
            <a:r>
              <a:rPr lang="en-US" dirty="0" smtClean="0"/>
              <a:t>  </a:t>
            </a:r>
            <a:r>
              <a:rPr lang="en-US" sz="1100" dirty="0" smtClean="0"/>
              <a:t>Michelle </a:t>
            </a:r>
            <a:r>
              <a:rPr lang="en-US" sz="1100" dirty="0" smtClean="0"/>
              <a:t>Schmidt        </a:t>
            </a:r>
            <a:r>
              <a:rPr lang="en-US" sz="1100" dirty="0" smtClean="0"/>
              <a:t>Terri </a:t>
            </a:r>
            <a:r>
              <a:rPr lang="en-US" sz="1100" dirty="0" err="1" smtClean="0"/>
              <a:t>Stansberry</a:t>
            </a:r>
            <a:r>
              <a:rPr lang="en-US" sz="1100" dirty="0" smtClean="0"/>
              <a:t> </a:t>
            </a:r>
            <a:endParaRPr lang="en-US" sz="1100" dirty="0"/>
          </a:p>
        </p:txBody>
      </p:sp>
      <p:sp>
        <p:nvSpPr>
          <p:cNvPr id="13" name="TextBox 12"/>
          <p:cNvSpPr txBox="1"/>
          <p:nvPr/>
        </p:nvSpPr>
        <p:spPr>
          <a:xfrm>
            <a:off x="3657600" y="1447800"/>
            <a:ext cx="2199320" cy="646331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1"/>
            </a:solidFill>
            <a:prstDash val="sysDot"/>
          </a:ln>
        </p:spPr>
        <p:txBody>
          <a:bodyPr wrap="none" rtlCol="0">
            <a:spAutoFit/>
          </a:bodyPr>
          <a:lstStyle/>
          <a:p>
            <a:r>
              <a:rPr lang="en-US" b="1" dirty="0" smtClean="0"/>
              <a:t>    Chairman Pro Tem </a:t>
            </a:r>
            <a:endParaRPr lang="en-US" dirty="0" smtClean="0"/>
          </a:p>
          <a:p>
            <a:r>
              <a:rPr lang="en-US" dirty="0" smtClean="0"/>
              <a:t>        Aaron Lucey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6477000" y="2209800"/>
            <a:ext cx="2152641" cy="1477328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1"/>
            </a:solidFill>
            <a:prstDash val="sysDash"/>
          </a:ln>
        </p:spPr>
        <p:txBody>
          <a:bodyPr wrap="none" rtlCol="0">
            <a:spAutoFit/>
          </a:bodyPr>
          <a:lstStyle/>
          <a:p>
            <a:r>
              <a:rPr lang="en-US" b="1" dirty="0" smtClean="0"/>
              <a:t>        Secretary</a:t>
            </a:r>
          </a:p>
          <a:p>
            <a:r>
              <a:rPr lang="en-US" b="1" dirty="0" smtClean="0"/>
              <a:t>   Record Keeping</a:t>
            </a:r>
          </a:p>
          <a:p>
            <a:r>
              <a:rPr lang="en-US" b="1" dirty="0"/>
              <a:t> </a:t>
            </a:r>
            <a:r>
              <a:rPr lang="en-US" b="1" dirty="0" smtClean="0"/>
              <a:t>    Open Project</a:t>
            </a:r>
          </a:p>
          <a:p>
            <a:r>
              <a:rPr lang="en-US" dirty="0" smtClean="0"/>
              <a:t>     Fitu Robertson </a:t>
            </a:r>
          </a:p>
          <a:p>
            <a:r>
              <a:rPr lang="en-US" dirty="0" smtClean="0"/>
              <a:t>    Carolyn St John      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6324600" y="1371600"/>
            <a:ext cx="2326599" cy="646331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1"/>
            </a:solidFill>
            <a:prstDash val="sysDash"/>
          </a:ln>
        </p:spPr>
        <p:txBody>
          <a:bodyPr wrap="none" rtlCol="0">
            <a:spAutoFit/>
          </a:bodyPr>
          <a:lstStyle/>
          <a:p>
            <a:r>
              <a:rPr lang="en-US" b="1" dirty="0" smtClean="0"/>
              <a:t>    County Coordinator </a:t>
            </a:r>
            <a:endParaRPr lang="en-US" dirty="0" smtClean="0"/>
          </a:p>
          <a:p>
            <a:r>
              <a:rPr lang="en-US" dirty="0" smtClean="0"/>
              <a:t>       Rockie Roper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6553200" y="3810000"/>
            <a:ext cx="1972720" cy="1200329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1"/>
            </a:solidFill>
            <a:prstDash val="sysDash"/>
          </a:ln>
        </p:spPr>
        <p:txBody>
          <a:bodyPr wrap="none" rtlCol="0">
            <a:spAutoFit/>
          </a:bodyPr>
          <a:lstStyle/>
          <a:p>
            <a:r>
              <a:rPr lang="en-US" b="1" dirty="0" smtClean="0"/>
              <a:t>   IT/Infrastructure </a:t>
            </a:r>
            <a:endParaRPr lang="en-US" dirty="0" smtClean="0"/>
          </a:p>
          <a:p>
            <a:r>
              <a:rPr lang="en-US" dirty="0" smtClean="0"/>
              <a:t>      Rockie Roper</a:t>
            </a:r>
          </a:p>
          <a:p>
            <a:r>
              <a:rPr lang="en-US" dirty="0" smtClean="0"/>
              <a:t>    James  Hu -  AI</a:t>
            </a:r>
          </a:p>
          <a:p>
            <a:r>
              <a:rPr lang="en-US" dirty="0" smtClean="0"/>
              <a:t>    Radio-</a:t>
            </a:r>
            <a:r>
              <a:rPr lang="en-US" dirty="0" err="1" smtClean="0"/>
              <a:t>R.Roper</a:t>
            </a:r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6629400" y="5105400"/>
            <a:ext cx="1835952" cy="646331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1"/>
            </a:solidFill>
            <a:prstDash val="sysDash"/>
          </a:ln>
        </p:spPr>
        <p:txBody>
          <a:bodyPr wrap="none" rtlCol="0">
            <a:spAutoFit/>
          </a:bodyPr>
          <a:lstStyle/>
          <a:p>
            <a:r>
              <a:rPr lang="en-US" b="1" dirty="0" smtClean="0"/>
              <a:t> Reg Z / Process  </a:t>
            </a:r>
            <a:endParaRPr lang="en-US" dirty="0" smtClean="0"/>
          </a:p>
          <a:p>
            <a:r>
              <a:rPr lang="en-US" dirty="0" smtClean="0"/>
              <a:t>     Max Taylor </a:t>
            </a:r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228600" y="5486400"/>
            <a:ext cx="2623923" cy="1200329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1"/>
            </a:solidFill>
            <a:prstDash val="sysDash"/>
          </a:ln>
        </p:spPr>
        <p:txBody>
          <a:bodyPr wrap="none" rtlCol="0">
            <a:spAutoFit/>
          </a:bodyPr>
          <a:lstStyle/>
          <a:p>
            <a:r>
              <a:rPr lang="en-US" sz="1600" b="1" dirty="0" smtClean="0"/>
              <a:t>                  Banking</a:t>
            </a:r>
            <a:endParaRPr lang="en-US" sz="1600" dirty="0" smtClean="0"/>
          </a:p>
          <a:p>
            <a:r>
              <a:rPr lang="en-US" sz="1400" dirty="0" smtClean="0"/>
              <a:t>Jennifer  Walton    Venise  Shazier</a:t>
            </a:r>
          </a:p>
          <a:p>
            <a:r>
              <a:rPr lang="en-US" sz="1400" dirty="0" smtClean="0"/>
              <a:t>  Chet  Kelsey          John  Eatman</a:t>
            </a:r>
          </a:p>
          <a:p>
            <a:r>
              <a:rPr lang="en-US" sz="1400" dirty="0" smtClean="0"/>
              <a:t> Jabari Fletcher          Jonda Ross</a:t>
            </a:r>
          </a:p>
          <a:p>
            <a:r>
              <a:rPr lang="en-US" sz="1400" dirty="0" smtClean="0"/>
              <a:t>        Catherine  Villadelgado       </a:t>
            </a:r>
            <a:endParaRPr lang="en-US" dirty="0"/>
          </a:p>
        </p:txBody>
      </p:sp>
      <p:sp>
        <p:nvSpPr>
          <p:cNvPr id="19" name="TextBox 18"/>
          <p:cNvSpPr txBox="1"/>
          <p:nvPr/>
        </p:nvSpPr>
        <p:spPr>
          <a:xfrm>
            <a:off x="3352800" y="2272863"/>
            <a:ext cx="2819400" cy="692497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1"/>
            </a:solidFill>
            <a:prstDash val="sysDot"/>
          </a:ln>
        </p:spPr>
        <p:txBody>
          <a:bodyPr wrap="square" rtlCol="0">
            <a:spAutoFit/>
          </a:bodyPr>
          <a:lstStyle/>
          <a:p>
            <a:r>
              <a:rPr lang="en-US" sz="1600" b="1" dirty="0" smtClean="0"/>
              <a:t>          Recording Secretary</a:t>
            </a:r>
          </a:p>
          <a:p>
            <a:r>
              <a:rPr lang="en-US" sz="1400" b="1" dirty="0" smtClean="0"/>
              <a:t>       </a:t>
            </a:r>
            <a:r>
              <a:rPr lang="en-US" sz="1400" b="1" dirty="0" smtClean="0"/>
              <a:t>        </a:t>
            </a:r>
            <a:r>
              <a:rPr lang="en-US" sz="900" dirty="0" smtClean="0"/>
              <a:t>Aaron Lucey    Katia Lucey</a:t>
            </a:r>
          </a:p>
          <a:p>
            <a:r>
              <a:rPr lang="en-US" sz="900" dirty="0" smtClean="0"/>
              <a:t>         Lora Kelsey </a:t>
            </a:r>
            <a:r>
              <a:rPr lang="en-US" sz="900" dirty="0" smtClean="0"/>
              <a:t>   </a:t>
            </a:r>
            <a:r>
              <a:rPr lang="en-US" sz="900" dirty="0" smtClean="0"/>
              <a:t>Ray </a:t>
            </a:r>
            <a:r>
              <a:rPr lang="en-US" sz="900" dirty="0" smtClean="0"/>
              <a:t>Brown    Derrick Rodgers</a:t>
            </a:r>
            <a:endParaRPr lang="en-US" sz="900" dirty="0"/>
          </a:p>
        </p:txBody>
      </p:sp>
      <p:sp>
        <p:nvSpPr>
          <p:cNvPr id="21" name="TextBox 20"/>
          <p:cNvSpPr txBox="1"/>
          <p:nvPr/>
        </p:nvSpPr>
        <p:spPr>
          <a:xfrm>
            <a:off x="2667000" y="304800"/>
            <a:ext cx="409349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dirty="0" smtClean="0">
                <a:solidFill>
                  <a:schemeClr val="bg1">
                    <a:lumMod val="50000"/>
                  </a:schemeClr>
                </a:solidFill>
                <a:latin typeface="Elephant" pitchFamily="18" charset="0"/>
              </a:rPr>
              <a:t>Regular  Assembly</a:t>
            </a:r>
            <a:endParaRPr lang="en-US" sz="3200" dirty="0">
              <a:solidFill>
                <a:schemeClr val="bg1">
                  <a:lumMod val="50000"/>
                </a:schemeClr>
              </a:solidFill>
              <a:latin typeface="Elephant" pitchFamily="18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4191000" y="685800"/>
            <a:ext cx="914033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dirty="0" smtClean="0"/>
              <a:t>March </a:t>
            </a:r>
            <a:r>
              <a:rPr lang="en-US" sz="900" dirty="0" smtClean="0"/>
              <a:t>15, </a:t>
            </a:r>
            <a:r>
              <a:rPr lang="en-US" sz="900" dirty="0" smtClean="0"/>
              <a:t>2025</a:t>
            </a:r>
            <a:endParaRPr lang="en-US" sz="900" dirty="0"/>
          </a:p>
        </p:txBody>
      </p:sp>
      <p:sp>
        <p:nvSpPr>
          <p:cNvPr id="23" name="TextBox 22"/>
          <p:cNvSpPr txBox="1"/>
          <p:nvPr/>
        </p:nvSpPr>
        <p:spPr>
          <a:xfrm>
            <a:off x="685800" y="838200"/>
            <a:ext cx="13202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Committees</a:t>
            </a:r>
            <a:endParaRPr lang="en-US" dirty="0"/>
          </a:p>
        </p:txBody>
      </p:sp>
      <p:sp>
        <p:nvSpPr>
          <p:cNvPr id="25" name="Oval 24"/>
          <p:cNvSpPr/>
          <p:nvPr/>
        </p:nvSpPr>
        <p:spPr>
          <a:xfrm>
            <a:off x="3733800" y="914400"/>
            <a:ext cx="1981200" cy="45720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Oval 25"/>
          <p:cNvSpPr/>
          <p:nvPr/>
        </p:nvSpPr>
        <p:spPr>
          <a:xfrm>
            <a:off x="6248400" y="838200"/>
            <a:ext cx="2362200" cy="45720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TextBox 26"/>
          <p:cNvSpPr txBox="1"/>
          <p:nvPr/>
        </p:nvSpPr>
        <p:spPr>
          <a:xfrm>
            <a:off x="6553200" y="914400"/>
            <a:ext cx="167770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Organizational Supports</a:t>
            </a:r>
            <a:endParaRPr lang="en-US" sz="1200" dirty="0"/>
          </a:p>
        </p:txBody>
      </p:sp>
      <p:sp>
        <p:nvSpPr>
          <p:cNvPr id="28" name="TextBox 27"/>
          <p:cNvSpPr txBox="1"/>
          <p:nvPr/>
        </p:nvSpPr>
        <p:spPr>
          <a:xfrm>
            <a:off x="4038600" y="914400"/>
            <a:ext cx="13572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Vetted Roles</a:t>
            </a:r>
            <a:endParaRPr lang="en-US" dirty="0"/>
          </a:p>
        </p:txBody>
      </p:sp>
      <p:cxnSp>
        <p:nvCxnSpPr>
          <p:cNvPr id="32" name="Straight Connector 31"/>
          <p:cNvCxnSpPr>
            <a:stCxn id="25" idx="6"/>
          </p:cNvCxnSpPr>
          <p:nvPr/>
        </p:nvCxnSpPr>
        <p:spPr>
          <a:xfrm>
            <a:off x="5715000" y="1143000"/>
            <a:ext cx="685800" cy="304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>
            <a:stCxn id="25" idx="2"/>
          </p:cNvCxnSpPr>
          <p:nvPr/>
        </p:nvCxnSpPr>
        <p:spPr>
          <a:xfrm rot="10800000" flipV="1">
            <a:off x="2590800" y="1143000"/>
            <a:ext cx="1143000" cy="914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>
            <a:stCxn id="25" idx="2"/>
            <a:endCxn id="4" idx="3"/>
          </p:cNvCxnSpPr>
          <p:nvPr/>
        </p:nvCxnSpPr>
        <p:spPr>
          <a:xfrm rot="10800000" flipV="1">
            <a:off x="2743200" y="1142999"/>
            <a:ext cx="990600" cy="236592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TextBox 38"/>
          <p:cNvSpPr txBox="1"/>
          <p:nvPr/>
        </p:nvSpPr>
        <p:spPr>
          <a:xfrm>
            <a:off x="2590800" y="0"/>
            <a:ext cx="4196983" cy="369332"/>
          </a:xfrm>
          <a:prstGeom prst="rect">
            <a:avLst/>
          </a:prstGeom>
          <a:solidFill>
            <a:schemeClr val="bg2"/>
          </a:solidFill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entury Gothic" pitchFamily="34" charset="0"/>
              </a:rPr>
              <a:t>The Clark County Nevada Assembly</a:t>
            </a:r>
            <a:endParaRPr lang="en-US" dirty="0">
              <a:latin typeface="Century Gothic" pitchFamily="34" charset="0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3048000" y="6581001"/>
            <a:ext cx="352814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solidFill>
                  <a:schemeClr val="bg1">
                    <a:lumMod val="85000"/>
                  </a:schemeClr>
                </a:solidFill>
              </a:rPr>
              <a:t>Copyright 2025 All Rights Reserved Without Prejudice</a:t>
            </a:r>
            <a:endParaRPr lang="en-US" sz="1200" dirty="0"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30" name="Up Ribbon 29"/>
          <p:cNvSpPr/>
          <p:nvPr/>
        </p:nvSpPr>
        <p:spPr>
          <a:xfrm>
            <a:off x="7010400" y="381000"/>
            <a:ext cx="304800" cy="76200"/>
          </a:xfrm>
          <a:prstGeom prst="ribbon2">
            <a:avLst/>
          </a:prstGeom>
          <a:solidFill>
            <a:schemeClr val="bg1">
              <a:lumMod val="95000"/>
            </a:schemeClr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TextBox 30"/>
          <p:cNvSpPr txBox="1"/>
          <p:nvPr/>
        </p:nvSpPr>
        <p:spPr>
          <a:xfrm>
            <a:off x="7315200" y="228600"/>
            <a:ext cx="1143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928 Req</a:t>
            </a:r>
            <a:endParaRPr lang="en-US" dirty="0"/>
          </a:p>
        </p:txBody>
      </p:sp>
      <p:sp>
        <p:nvSpPr>
          <p:cNvPr id="37" name="Up Ribbon 36"/>
          <p:cNvSpPr/>
          <p:nvPr/>
        </p:nvSpPr>
        <p:spPr>
          <a:xfrm>
            <a:off x="5638800" y="1828800"/>
            <a:ext cx="304800" cy="76200"/>
          </a:xfrm>
          <a:prstGeom prst="ribbon2">
            <a:avLst/>
          </a:prstGeom>
          <a:solidFill>
            <a:schemeClr val="bg1">
              <a:lumMod val="95000"/>
            </a:schemeClr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Up Ribbon 40"/>
          <p:cNvSpPr/>
          <p:nvPr/>
        </p:nvSpPr>
        <p:spPr>
          <a:xfrm>
            <a:off x="2514600" y="1752600"/>
            <a:ext cx="304800" cy="76200"/>
          </a:xfrm>
          <a:prstGeom prst="ribbon2">
            <a:avLst/>
          </a:prstGeom>
          <a:solidFill>
            <a:schemeClr val="bg1">
              <a:lumMod val="95000"/>
            </a:schemeClr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Up Ribbon 41"/>
          <p:cNvSpPr/>
          <p:nvPr/>
        </p:nvSpPr>
        <p:spPr>
          <a:xfrm>
            <a:off x="2438400" y="3200400"/>
            <a:ext cx="304800" cy="76200"/>
          </a:xfrm>
          <a:prstGeom prst="ribbon2">
            <a:avLst/>
          </a:prstGeom>
          <a:solidFill>
            <a:schemeClr val="bg1">
              <a:lumMod val="95000"/>
            </a:schemeClr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Up Ribbon 42"/>
          <p:cNvSpPr/>
          <p:nvPr/>
        </p:nvSpPr>
        <p:spPr>
          <a:xfrm>
            <a:off x="2514600" y="4419600"/>
            <a:ext cx="304800" cy="76200"/>
          </a:xfrm>
          <a:prstGeom prst="ribbon2">
            <a:avLst/>
          </a:prstGeom>
          <a:solidFill>
            <a:schemeClr val="bg1">
              <a:lumMod val="95000"/>
            </a:schemeClr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Up Ribbon 43"/>
          <p:cNvSpPr/>
          <p:nvPr/>
        </p:nvSpPr>
        <p:spPr>
          <a:xfrm>
            <a:off x="2438400" y="5562600"/>
            <a:ext cx="304800" cy="76200"/>
          </a:xfrm>
          <a:prstGeom prst="ribbon2">
            <a:avLst/>
          </a:prstGeom>
          <a:solidFill>
            <a:schemeClr val="bg1">
              <a:lumMod val="95000"/>
            </a:schemeClr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Up Ribbon 44"/>
          <p:cNvSpPr/>
          <p:nvPr/>
        </p:nvSpPr>
        <p:spPr>
          <a:xfrm>
            <a:off x="8458200" y="1447800"/>
            <a:ext cx="304800" cy="76200"/>
          </a:xfrm>
          <a:prstGeom prst="ribbon2">
            <a:avLst/>
          </a:prstGeom>
          <a:solidFill>
            <a:schemeClr val="bg1">
              <a:lumMod val="95000"/>
            </a:schemeClr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Up Ribbon 45"/>
          <p:cNvSpPr/>
          <p:nvPr/>
        </p:nvSpPr>
        <p:spPr>
          <a:xfrm>
            <a:off x="8305800" y="2286000"/>
            <a:ext cx="304800" cy="76200"/>
          </a:xfrm>
          <a:prstGeom prst="ribbon2">
            <a:avLst/>
          </a:prstGeom>
          <a:solidFill>
            <a:schemeClr val="bg1">
              <a:lumMod val="95000"/>
            </a:schemeClr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Up Ribbon 46"/>
          <p:cNvSpPr/>
          <p:nvPr/>
        </p:nvSpPr>
        <p:spPr>
          <a:xfrm>
            <a:off x="8382000" y="3886200"/>
            <a:ext cx="304800" cy="76200"/>
          </a:xfrm>
          <a:prstGeom prst="ribbon2">
            <a:avLst/>
          </a:prstGeom>
          <a:solidFill>
            <a:schemeClr val="bg1">
              <a:lumMod val="95000"/>
            </a:schemeClr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Up Ribbon 47"/>
          <p:cNvSpPr/>
          <p:nvPr/>
        </p:nvSpPr>
        <p:spPr>
          <a:xfrm>
            <a:off x="8305800" y="5181600"/>
            <a:ext cx="304800" cy="76200"/>
          </a:xfrm>
          <a:prstGeom prst="ribbon2">
            <a:avLst/>
          </a:prstGeom>
          <a:solidFill>
            <a:schemeClr val="bg1">
              <a:lumMod val="95000"/>
            </a:schemeClr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Up Ribbon 48"/>
          <p:cNvSpPr/>
          <p:nvPr/>
        </p:nvSpPr>
        <p:spPr>
          <a:xfrm>
            <a:off x="8382000" y="6248400"/>
            <a:ext cx="304800" cy="76200"/>
          </a:xfrm>
          <a:prstGeom prst="ribbon2">
            <a:avLst/>
          </a:prstGeom>
          <a:solidFill>
            <a:schemeClr val="bg1">
              <a:lumMod val="95000"/>
            </a:schemeClr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Up Ribbon 49"/>
          <p:cNvSpPr/>
          <p:nvPr/>
        </p:nvSpPr>
        <p:spPr>
          <a:xfrm>
            <a:off x="5638800" y="2362200"/>
            <a:ext cx="304800" cy="76200"/>
          </a:xfrm>
          <a:prstGeom prst="ribbon2">
            <a:avLst/>
          </a:prstGeom>
          <a:solidFill>
            <a:schemeClr val="bg1">
              <a:lumMod val="95000"/>
            </a:schemeClr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Up Ribbon 50"/>
          <p:cNvSpPr/>
          <p:nvPr/>
        </p:nvSpPr>
        <p:spPr>
          <a:xfrm>
            <a:off x="6324600" y="3429000"/>
            <a:ext cx="304800" cy="76200"/>
          </a:xfrm>
          <a:prstGeom prst="ribbon2">
            <a:avLst/>
          </a:prstGeom>
          <a:solidFill>
            <a:schemeClr val="bg1">
              <a:lumMod val="95000"/>
            </a:schemeClr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Up Ribbon 51"/>
          <p:cNvSpPr/>
          <p:nvPr/>
        </p:nvSpPr>
        <p:spPr>
          <a:xfrm>
            <a:off x="5715000" y="4572000"/>
            <a:ext cx="304800" cy="76200"/>
          </a:xfrm>
          <a:prstGeom prst="ribbon2">
            <a:avLst/>
          </a:prstGeom>
          <a:solidFill>
            <a:schemeClr val="bg1">
              <a:lumMod val="95000"/>
            </a:schemeClr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Up Ribbon 52"/>
          <p:cNvSpPr/>
          <p:nvPr/>
        </p:nvSpPr>
        <p:spPr>
          <a:xfrm>
            <a:off x="5562600" y="6096000"/>
            <a:ext cx="304800" cy="76200"/>
          </a:xfrm>
          <a:prstGeom prst="ribbon2">
            <a:avLst/>
          </a:prstGeom>
          <a:solidFill>
            <a:schemeClr val="bg1">
              <a:lumMod val="95000"/>
            </a:schemeClr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TextBox 53"/>
          <p:cNvSpPr txBox="1"/>
          <p:nvPr/>
        </p:nvSpPr>
        <p:spPr>
          <a:xfrm>
            <a:off x="3505200" y="3276600"/>
            <a:ext cx="2667000" cy="92333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1"/>
            </a:solidFill>
            <a:prstDash val="sysDash"/>
          </a:ln>
        </p:spPr>
        <p:txBody>
          <a:bodyPr wrap="square" rtlCol="0">
            <a:spAutoFit/>
          </a:bodyPr>
          <a:lstStyle/>
          <a:p>
            <a:r>
              <a:rPr lang="en-US" b="1" dirty="0" smtClean="0"/>
              <a:t>        </a:t>
            </a:r>
            <a:r>
              <a:rPr lang="en-US" sz="1200" b="1" dirty="0" smtClean="0"/>
              <a:t>Committee of the Whole</a:t>
            </a:r>
            <a:endParaRPr lang="en-US" sz="1200" dirty="0" smtClean="0"/>
          </a:p>
          <a:p>
            <a:r>
              <a:rPr lang="en-US" sz="1200" dirty="0" smtClean="0"/>
              <a:t> </a:t>
            </a:r>
            <a:r>
              <a:rPr lang="en-US" sz="1200" dirty="0" smtClean="0"/>
              <a:t>          </a:t>
            </a:r>
            <a:r>
              <a:rPr lang="en-US" sz="1200" dirty="0" smtClean="0"/>
              <a:t>Aaron Lucey    Jill Johnson </a:t>
            </a:r>
          </a:p>
          <a:p>
            <a:r>
              <a:rPr lang="en-US" sz="1200" dirty="0" smtClean="0"/>
              <a:t>       Denise </a:t>
            </a:r>
            <a:r>
              <a:rPr lang="en-US" sz="1200" dirty="0" smtClean="0"/>
              <a:t>Mraz   Ross </a:t>
            </a:r>
            <a:r>
              <a:rPr lang="en-US" sz="1200" dirty="0" smtClean="0"/>
              <a:t>Cirincione</a:t>
            </a:r>
            <a:endParaRPr lang="en-US" sz="1200" dirty="0" smtClean="0"/>
          </a:p>
          <a:p>
            <a:r>
              <a:rPr lang="en-US" sz="1200" dirty="0" smtClean="0"/>
              <a:t>           Katia </a:t>
            </a:r>
            <a:r>
              <a:rPr lang="en-US" sz="1200" dirty="0" smtClean="0"/>
              <a:t>Lucey   </a:t>
            </a:r>
            <a:r>
              <a:rPr lang="en-US" sz="1200" dirty="0" smtClean="0"/>
              <a:t>+ up </a:t>
            </a:r>
            <a:r>
              <a:rPr lang="en-US" sz="1200" dirty="0" smtClean="0"/>
              <a:t>to 4  ASN</a:t>
            </a:r>
            <a:endParaRPr lang="en-US" dirty="0"/>
          </a:p>
        </p:txBody>
      </p:sp>
      <p:sp>
        <p:nvSpPr>
          <p:cNvPr id="55" name="Up Ribbon 54"/>
          <p:cNvSpPr/>
          <p:nvPr/>
        </p:nvSpPr>
        <p:spPr>
          <a:xfrm>
            <a:off x="5715000" y="3352800"/>
            <a:ext cx="304800" cy="76200"/>
          </a:xfrm>
          <a:prstGeom prst="ribbon2">
            <a:avLst/>
          </a:prstGeom>
          <a:solidFill>
            <a:schemeClr val="bg1">
              <a:lumMod val="95000"/>
            </a:schemeClr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Up-Down Arrow 55"/>
          <p:cNvSpPr/>
          <p:nvPr/>
        </p:nvSpPr>
        <p:spPr>
          <a:xfrm>
            <a:off x="4724400" y="2971800"/>
            <a:ext cx="76200" cy="304800"/>
          </a:xfrm>
          <a:prstGeom prst="up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Up-Down Arrow 56"/>
          <p:cNvSpPr/>
          <p:nvPr/>
        </p:nvSpPr>
        <p:spPr>
          <a:xfrm>
            <a:off x="4724400" y="4876800"/>
            <a:ext cx="76200" cy="304800"/>
          </a:xfrm>
          <a:prstGeom prst="up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Up-Down Arrow 57"/>
          <p:cNvSpPr/>
          <p:nvPr/>
        </p:nvSpPr>
        <p:spPr>
          <a:xfrm>
            <a:off x="4724400" y="4114800"/>
            <a:ext cx="76200" cy="304800"/>
          </a:xfrm>
          <a:prstGeom prst="up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Up-Down Arrow 58"/>
          <p:cNvSpPr/>
          <p:nvPr/>
        </p:nvSpPr>
        <p:spPr>
          <a:xfrm>
            <a:off x="4724400" y="2057400"/>
            <a:ext cx="76200" cy="304800"/>
          </a:xfrm>
          <a:prstGeom prst="up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Up-Down Arrow 59"/>
          <p:cNvSpPr/>
          <p:nvPr/>
        </p:nvSpPr>
        <p:spPr>
          <a:xfrm>
            <a:off x="4724400" y="5638800"/>
            <a:ext cx="76200" cy="304800"/>
          </a:xfrm>
          <a:prstGeom prst="up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Oval 36"/>
          <p:cNvSpPr/>
          <p:nvPr/>
        </p:nvSpPr>
        <p:spPr>
          <a:xfrm>
            <a:off x="6781800" y="762000"/>
            <a:ext cx="1600200" cy="45720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Oval 35"/>
          <p:cNvSpPr/>
          <p:nvPr/>
        </p:nvSpPr>
        <p:spPr>
          <a:xfrm>
            <a:off x="4724400" y="762000"/>
            <a:ext cx="1600200" cy="45720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Oval 33"/>
          <p:cNvSpPr/>
          <p:nvPr/>
        </p:nvSpPr>
        <p:spPr>
          <a:xfrm>
            <a:off x="1600200" y="609600"/>
            <a:ext cx="1600200" cy="45720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2743200" y="228600"/>
            <a:ext cx="3303853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dirty="0" smtClean="0">
                <a:solidFill>
                  <a:schemeClr val="bg1">
                    <a:lumMod val="50000"/>
                  </a:schemeClr>
                </a:solidFill>
                <a:latin typeface="Elephant" pitchFamily="18" charset="0"/>
              </a:rPr>
              <a:t>Jural Assembly</a:t>
            </a:r>
          </a:p>
          <a:p>
            <a:pPr algn="ctr"/>
            <a:endParaRPr lang="en-US" sz="3200" dirty="0">
              <a:solidFill>
                <a:schemeClr val="bg1">
                  <a:lumMod val="50000"/>
                </a:schemeClr>
              </a:solidFill>
              <a:latin typeface="Elephant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28600" y="1219200"/>
            <a:ext cx="2133600" cy="2723823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1"/>
            </a:solidFill>
            <a:prstDash val="sysDash"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/>
              <a:t>Jury Pool </a:t>
            </a:r>
            <a:endParaRPr lang="en-US" sz="2400" b="1" dirty="0" smtClean="0"/>
          </a:p>
          <a:p>
            <a:pPr algn="ctr"/>
            <a:r>
              <a:rPr lang="en-US" sz="900" i="1" dirty="0" smtClean="0"/>
              <a:t>Jennifer Walton  John Eatman</a:t>
            </a:r>
          </a:p>
          <a:p>
            <a:pPr algn="ctr"/>
            <a:r>
              <a:rPr lang="en-US" sz="900" i="1" dirty="0" smtClean="0"/>
              <a:t> Jabari Fletcher  Federico Gonzales   Johnny Burgess  Jonda Ross </a:t>
            </a:r>
          </a:p>
          <a:p>
            <a:pPr algn="ctr"/>
            <a:r>
              <a:rPr lang="en-US" sz="900" i="1" dirty="0" smtClean="0"/>
              <a:t>Nader Rouhani  Venise Shazier </a:t>
            </a:r>
            <a:endParaRPr lang="en-US" sz="900" i="1" dirty="0" smtClean="0"/>
          </a:p>
          <a:p>
            <a:pPr algn="ctr"/>
            <a:r>
              <a:rPr lang="en-US" sz="900" i="1" dirty="0" smtClean="0"/>
              <a:t>Catherine </a:t>
            </a:r>
            <a:r>
              <a:rPr lang="en-US" sz="900" i="1" dirty="0" smtClean="0"/>
              <a:t>Villadelgado </a:t>
            </a:r>
          </a:p>
          <a:p>
            <a:pPr algn="ctr"/>
            <a:r>
              <a:rPr lang="en-US" sz="900" i="1" dirty="0" smtClean="0"/>
              <a:t>Roshawna Warren </a:t>
            </a:r>
          </a:p>
          <a:p>
            <a:pPr algn="ctr"/>
            <a:r>
              <a:rPr lang="en-US" sz="900" i="1" dirty="0" smtClean="0"/>
              <a:t>Ion Williams Robert Lentkis </a:t>
            </a:r>
          </a:p>
          <a:p>
            <a:pPr algn="ctr"/>
            <a:r>
              <a:rPr lang="en-US" sz="900" i="1" dirty="0" smtClean="0"/>
              <a:t>Bruno Nolte Tamara Amaral  </a:t>
            </a:r>
          </a:p>
          <a:p>
            <a:pPr algn="ctr"/>
            <a:r>
              <a:rPr lang="en-US" sz="900" i="1" dirty="0" smtClean="0"/>
              <a:t>Ross </a:t>
            </a:r>
            <a:r>
              <a:rPr lang="en-US" sz="900" dirty="0" smtClean="0"/>
              <a:t>Cirincione</a:t>
            </a:r>
            <a:r>
              <a:rPr lang="en-US" sz="900" i="1" dirty="0" smtClean="0"/>
              <a:t>  </a:t>
            </a:r>
            <a:r>
              <a:rPr lang="en-US" sz="900" i="1" dirty="0" smtClean="0"/>
              <a:t>Falefitu Robertson </a:t>
            </a:r>
            <a:endParaRPr lang="en-US" sz="900" i="1" dirty="0" smtClean="0"/>
          </a:p>
          <a:p>
            <a:pPr algn="ctr"/>
            <a:r>
              <a:rPr lang="en-US" sz="900" i="1" dirty="0" smtClean="0"/>
              <a:t>Alexe </a:t>
            </a:r>
            <a:r>
              <a:rPr lang="en-US" sz="900" i="1" dirty="0" smtClean="0"/>
              <a:t>Kulikov Armando Francisco </a:t>
            </a:r>
          </a:p>
          <a:p>
            <a:pPr algn="ctr"/>
            <a:r>
              <a:rPr lang="en-US" sz="900" i="1" dirty="0" smtClean="0"/>
              <a:t>Rui Mario Gouveia   Mark Labaj </a:t>
            </a:r>
            <a:endParaRPr lang="en-US" sz="900" i="1" dirty="0" smtClean="0"/>
          </a:p>
          <a:p>
            <a:pPr algn="ctr"/>
            <a:r>
              <a:rPr lang="en-US" sz="900" i="1" dirty="0" smtClean="0"/>
              <a:t> </a:t>
            </a:r>
            <a:r>
              <a:rPr lang="en-US" sz="900" i="1" dirty="0" smtClean="0"/>
              <a:t>Jennifer Olsen  James Hu </a:t>
            </a:r>
            <a:r>
              <a:rPr lang="en-US" sz="900" i="1" dirty="0" smtClean="0"/>
              <a:t> Isaac </a:t>
            </a:r>
            <a:r>
              <a:rPr lang="en-US" sz="900" i="1" dirty="0" smtClean="0"/>
              <a:t>Sandlin Raymond Brown   Simon Farrow </a:t>
            </a:r>
          </a:p>
          <a:p>
            <a:pPr algn="ctr"/>
            <a:r>
              <a:rPr lang="en-US" sz="900" i="1" dirty="0" smtClean="0"/>
              <a:t>Dale Conradt  Chet Kelsey </a:t>
            </a:r>
          </a:p>
          <a:p>
            <a:pPr algn="ctr"/>
            <a:r>
              <a:rPr lang="en-US" sz="900" i="1" dirty="0" smtClean="0"/>
              <a:t>CarolynSt. John   Nikoleta Shkurtaj Zdravko </a:t>
            </a:r>
            <a:r>
              <a:rPr lang="en-US" sz="900" i="1" dirty="0" smtClean="0"/>
              <a:t>Kekerovic</a:t>
            </a:r>
            <a:endParaRPr lang="en-US" sz="900" b="1" i="1" dirty="0" smtClean="0"/>
          </a:p>
        </p:txBody>
      </p:sp>
      <p:sp>
        <p:nvSpPr>
          <p:cNvPr id="7" name="TextBox 6"/>
          <p:cNvSpPr txBox="1"/>
          <p:nvPr/>
        </p:nvSpPr>
        <p:spPr>
          <a:xfrm>
            <a:off x="228600" y="3962400"/>
            <a:ext cx="2260234" cy="2462213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accent1">
                <a:shade val="50000"/>
                <a:alpha val="55000"/>
              </a:schemeClr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2400" b="1" dirty="0" smtClean="0"/>
              <a:t>Office of Sheriff</a:t>
            </a:r>
          </a:p>
          <a:p>
            <a:r>
              <a:rPr lang="en-US" sz="1600" dirty="0" smtClean="0"/>
              <a:t>Sheriff Keith </a:t>
            </a:r>
            <a:r>
              <a:rPr lang="en-US" sz="1600" dirty="0"/>
              <a:t>Van </a:t>
            </a:r>
            <a:r>
              <a:rPr lang="en-US" sz="1600" dirty="0" smtClean="0"/>
              <a:t>Love</a:t>
            </a:r>
            <a:endParaRPr lang="en-US" sz="1600" dirty="0"/>
          </a:p>
          <a:p>
            <a:r>
              <a:rPr lang="en-US" sz="1600" dirty="0" smtClean="0"/>
              <a:t>Undersheriff Tom </a:t>
            </a:r>
            <a:r>
              <a:rPr lang="en-US" sz="1600" dirty="0"/>
              <a:t>Varga </a:t>
            </a:r>
          </a:p>
          <a:p>
            <a:r>
              <a:rPr lang="en-US" sz="1600" dirty="0"/>
              <a:t>Simon Farrow </a:t>
            </a:r>
            <a:r>
              <a:rPr lang="en-US" sz="1600" b="1" dirty="0"/>
              <a:t>(</a:t>
            </a:r>
            <a:r>
              <a:rPr lang="en-US" sz="1600" b="1" dirty="0" smtClean="0"/>
              <a:t>Deputy)</a:t>
            </a:r>
          </a:p>
          <a:p>
            <a:r>
              <a:rPr lang="en-US" sz="1600" dirty="0" smtClean="0"/>
              <a:t>Alexe </a:t>
            </a:r>
            <a:r>
              <a:rPr lang="en-US" sz="1600" dirty="0"/>
              <a:t>Kulikov </a:t>
            </a:r>
            <a:r>
              <a:rPr lang="en-US" sz="1600" b="1" dirty="0"/>
              <a:t>(</a:t>
            </a:r>
            <a:r>
              <a:rPr lang="en-US" sz="1600" b="1" dirty="0" smtClean="0"/>
              <a:t>Deputy</a:t>
            </a:r>
            <a:r>
              <a:rPr lang="en-US" sz="1600" b="1" u="sng" dirty="0" smtClean="0"/>
              <a:t>)</a:t>
            </a:r>
            <a:endParaRPr lang="en-US" sz="1600" dirty="0"/>
          </a:p>
          <a:p>
            <a:r>
              <a:rPr lang="en-US" sz="1600" dirty="0"/>
              <a:t>Ray Mendoza </a:t>
            </a:r>
            <a:r>
              <a:rPr lang="en-US" sz="1600" b="1" dirty="0"/>
              <a:t>(</a:t>
            </a:r>
            <a:r>
              <a:rPr lang="en-US" sz="1600" b="1" dirty="0" smtClean="0"/>
              <a:t>Deputy)</a:t>
            </a:r>
            <a:endParaRPr lang="en-US" sz="1600" dirty="0"/>
          </a:p>
          <a:p>
            <a:r>
              <a:rPr lang="en-US" sz="1600" dirty="0"/>
              <a:t>Johnny Burgess </a:t>
            </a:r>
            <a:r>
              <a:rPr lang="en-US" sz="1600" b="1" dirty="0"/>
              <a:t>(</a:t>
            </a:r>
            <a:r>
              <a:rPr lang="en-US" sz="1600" b="1" dirty="0" smtClean="0"/>
              <a:t>Deputy)</a:t>
            </a:r>
            <a:endParaRPr lang="en-US" sz="1600" dirty="0"/>
          </a:p>
          <a:p>
            <a:r>
              <a:rPr lang="en-US" sz="1600" dirty="0"/>
              <a:t>Ray Brown </a:t>
            </a:r>
            <a:r>
              <a:rPr lang="en-US" sz="1600" b="1" dirty="0"/>
              <a:t>(</a:t>
            </a:r>
            <a:r>
              <a:rPr lang="en-US" sz="1600" b="1" dirty="0" smtClean="0"/>
              <a:t>Deputy)</a:t>
            </a:r>
            <a:endParaRPr lang="en-US" sz="1600" dirty="0" smtClean="0"/>
          </a:p>
          <a:p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4800600" y="1600200"/>
            <a:ext cx="1682768" cy="584775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1"/>
            </a:solidFill>
            <a:prstDash val="sysDash"/>
          </a:ln>
        </p:spPr>
        <p:txBody>
          <a:bodyPr wrap="none" rtlCol="0">
            <a:spAutoFit/>
          </a:bodyPr>
          <a:lstStyle/>
          <a:p>
            <a:r>
              <a:rPr lang="en-US" sz="1600" b="1" dirty="0" smtClean="0"/>
              <a:t>   Jural Secretary</a:t>
            </a:r>
          </a:p>
          <a:p>
            <a:r>
              <a:rPr lang="en-US" sz="1600" dirty="0" smtClean="0"/>
              <a:t>Christina DeMaria</a:t>
            </a:r>
            <a:endParaRPr lang="en-US" sz="1600" dirty="0"/>
          </a:p>
        </p:txBody>
      </p:sp>
      <p:sp>
        <p:nvSpPr>
          <p:cNvPr id="9" name="TextBox 8"/>
          <p:cNvSpPr txBox="1"/>
          <p:nvPr/>
        </p:nvSpPr>
        <p:spPr>
          <a:xfrm>
            <a:off x="2895600" y="1295400"/>
            <a:ext cx="1608133" cy="1661993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1"/>
            </a:solidFill>
            <a:prstDash val="sysDash"/>
          </a:ln>
        </p:spPr>
        <p:txBody>
          <a:bodyPr wrap="none" rtlCol="0">
            <a:spAutoFit/>
          </a:bodyPr>
          <a:lstStyle/>
          <a:p>
            <a:pPr algn="ctr"/>
            <a:r>
              <a:rPr lang="en-US" sz="2400" b="1" dirty="0" smtClean="0"/>
              <a:t>Justice of</a:t>
            </a:r>
          </a:p>
          <a:p>
            <a:pPr algn="ctr"/>
            <a:r>
              <a:rPr lang="en-US" sz="2400" b="1" dirty="0" smtClean="0"/>
              <a:t>The Peace </a:t>
            </a:r>
          </a:p>
          <a:p>
            <a:r>
              <a:rPr lang="en-US" dirty="0" smtClean="0"/>
              <a:t>Leanne Slusher</a:t>
            </a:r>
          </a:p>
          <a:p>
            <a:r>
              <a:rPr lang="en-US" dirty="0" smtClean="0"/>
              <a:t>  Scott Johnson</a:t>
            </a:r>
          </a:p>
          <a:p>
            <a:r>
              <a:rPr lang="en-US" dirty="0" smtClean="0"/>
              <a:t>Pauline White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6781800" y="4572000"/>
            <a:ext cx="1992790" cy="1323439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1"/>
            </a:solidFill>
            <a:prstDash val="sysDash"/>
          </a:ln>
        </p:spPr>
        <p:txBody>
          <a:bodyPr wrap="none" rtlCol="0">
            <a:spAutoFit/>
          </a:bodyPr>
          <a:lstStyle/>
          <a:p>
            <a:r>
              <a:rPr lang="en-US" sz="1600" b="1" dirty="0" smtClean="0"/>
              <a:t>Oversight Committee</a:t>
            </a:r>
          </a:p>
          <a:p>
            <a:r>
              <a:rPr lang="en-US" sz="1600" smtClean="0"/>
              <a:t>     Scott </a:t>
            </a:r>
            <a:r>
              <a:rPr lang="en-US" sz="1600" dirty="0" smtClean="0"/>
              <a:t>Johnson</a:t>
            </a:r>
          </a:p>
          <a:p>
            <a:r>
              <a:rPr lang="en-US" sz="1600" dirty="0" smtClean="0"/>
              <a:t>       Denise Mraz</a:t>
            </a:r>
          </a:p>
          <a:p>
            <a:r>
              <a:rPr lang="en-US" sz="1600" dirty="0"/>
              <a:t> </a:t>
            </a:r>
            <a:r>
              <a:rPr lang="en-US" sz="1600" dirty="0" smtClean="0"/>
              <a:t>   Jennifer Phillips</a:t>
            </a:r>
          </a:p>
          <a:p>
            <a:r>
              <a:rPr lang="en-US" sz="1600" dirty="0" smtClean="0"/>
              <a:t>Falefituoa Robertson</a:t>
            </a:r>
            <a:endParaRPr lang="en-US" sz="1600" dirty="0"/>
          </a:p>
        </p:txBody>
      </p:sp>
      <p:sp>
        <p:nvSpPr>
          <p:cNvPr id="13" name="TextBox 12"/>
          <p:cNvSpPr txBox="1"/>
          <p:nvPr/>
        </p:nvSpPr>
        <p:spPr>
          <a:xfrm>
            <a:off x="6705600" y="5943600"/>
            <a:ext cx="2133600" cy="646331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1"/>
            </a:solidFill>
            <a:prstDash val="sysDash"/>
          </a:ln>
        </p:spPr>
        <p:txBody>
          <a:bodyPr wrap="square" rtlCol="0">
            <a:spAutoFit/>
          </a:bodyPr>
          <a:lstStyle/>
          <a:p>
            <a:r>
              <a:rPr lang="en-US" b="1" dirty="0" smtClean="0"/>
              <a:t>Land Patent Office </a:t>
            </a:r>
            <a:endParaRPr lang="en-US" dirty="0" smtClean="0"/>
          </a:p>
          <a:p>
            <a:r>
              <a:rPr lang="en-US" dirty="0" smtClean="0"/>
              <a:t>       Bruno Nolte 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4876800" y="5181600"/>
            <a:ext cx="1665392" cy="1292662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1"/>
            </a:solidFill>
            <a:prstDash val="sysDash"/>
          </a:ln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    Coroner</a:t>
            </a:r>
          </a:p>
          <a:p>
            <a:r>
              <a:rPr lang="en-US" dirty="0" smtClean="0"/>
              <a:t> Nader Rouhani</a:t>
            </a:r>
          </a:p>
          <a:p>
            <a:r>
              <a:rPr lang="en-US" dirty="0" smtClean="0"/>
              <a:t>     Assistant</a:t>
            </a:r>
          </a:p>
          <a:p>
            <a:r>
              <a:rPr lang="en-US" dirty="0" smtClean="0"/>
              <a:t>   Jill Johnson 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7010400" y="1295400"/>
            <a:ext cx="1334533" cy="584775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1"/>
            </a:solidFill>
            <a:prstDash val="sysDash"/>
          </a:ln>
        </p:spPr>
        <p:txBody>
          <a:bodyPr wrap="none" rtlCol="0">
            <a:spAutoFit/>
          </a:bodyPr>
          <a:lstStyle/>
          <a:p>
            <a:r>
              <a:rPr lang="en-US" sz="1600" b="1" dirty="0" smtClean="0"/>
              <a:t>Public Notary</a:t>
            </a:r>
          </a:p>
          <a:p>
            <a:r>
              <a:rPr lang="en-US" sz="1600" dirty="0" smtClean="0"/>
              <a:t>Pam Banks</a:t>
            </a:r>
            <a:endParaRPr lang="en-US" sz="1600" dirty="0"/>
          </a:p>
        </p:txBody>
      </p:sp>
      <p:sp>
        <p:nvSpPr>
          <p:cNvPr id="17" name="TextBox 16"/>
          <p:cNvSpPr txBox="1"/>
          <p:nvPr/>
        </p:nvSpPr>
        <p:spPr>
          <a:xfrm>
            <a:off x="7010400" y="2057400"/>
            <a:ext cx="1289840" cy="584775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1"/>
            </a:solidFill>
            <a:prstDash val="sysDash"/>
          </a:ln>
        </p:spPr>
        <p:txBody>
          <a:bodyPr wrap="none" rtlCol="0">
            <a:spAutoFit/>
          </a:bodyPr>
          <a:lstStyle/>
          <a:p>
            <a:r>
              <a:rPr lang="en-US" sz="1600" b="1" dirty="0" smtClean="0"/>
              <a:t> Court Venue</a:t>
            </a:r>
          </a:p>
          <a:p>
            <a:r>
              <a:rPr lang="en-US" sz="1600" dirty="0" smtClean="0"/>
              <a:t> Denise Mraz</a:t>
            </a:r>
            <a:endParaRPr lang="en-US" sz="1600" dirty="0"/>
          </a:p>
        </p:txBody>
      </p:sp>
      <p:sp>
        <p:nvSpPr>
          <p:cNvPr id="18" name="TextBox 17"/>
          <p:cNvSpPr txBox="1"/>
          <p:nvPr/>
        </p:nvSpPr>
        <p:spPr>
          <a:xfrm>
            <a:off x="6781800" y="3810000"/>
            <a:ext cx="1966436" cy="584775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1"/>
            </a:solidFill>
            <a:prstDash val="sysDash"/>
          </a:ln>
        </p:spPr>
        <p:txBody>
          <a:bodyPr wrap="none" rtlCol="0">
            <a:spAutoFit/>
          </a:bodyPr>
          <a:lstStyle/>
          <a:p>
            <a:r>
              <a:rPr lang="en-US" sz="1600" b="1" dirty="0" smtClean="0"/>
              <a:t>Litigation Committee</a:t>
            </a:r>
          </a:p>
          <a:p>
            <a:r>
              <a:rPr lang="en-US" sz="1600" dirty="0" smtClean="0"/>
              <a:t>   </a:t>
            </a:r>
            <a:r>
              <a:rPr lang="en-US" sz="1600" dirty="0" smtClean="0"/>
              <a:t> Pauline </a:t>
            </a:r>
            <a:r>
              <a:rPr lang="en-US" sz="1600" dirty="0" smtClean="0"/>
              <a:t>White</a:t>
            </a:r>
            <a:endParaRPr lang="en-US" sz="1600" dirty="0"/>
          </a:p>
        </p:txBody>
      </p:sp>
      <p:sp>
        <p:nvSpPr>
          <p:cNvPr id="19" name="TextBox 18"/>
          <p:cNvSpPr txBox="1"/>
          <p:nvPr/>
        </p:nvSpPr>
        <p:spPr>
          <a:xfrm>
            <a:off x="2667000" y="3886200"/>
            <a:ext cx="2036135" cy="92333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1"/>
            </a:solidFill>
            <a:prstDash val="sysDash"/>
          </a:ln>
        </p:spPr>
        <p:txBody>
          <a:bodyPr wrap="none" rtlCol="0">
            <a:spAutoFit/>
          </a:bodyPr>
          <a:lstStyle/>
          <a:p>
            <a:r>
              <a:rPr lang="en-US" b="1" dirty="0" smtClean="0"/>
              <a:t>     County Clerk</a:t>
            </a:r>
            <a:endParaRPr lang="en-US" dirty="0" smtClean="0"/>
          </a:p>
          <a:p>
            <a:r>
              <a:rPr lang="en-US" dirty="0" smtClean="0"/>
              <a:t>    Sherri Ciricione    </a:t>
            </a:r>
          </a:p>
          <a:p>
            <a:r>
              <a:rPr lang="en-US" dirty="0" smtClean="0"/>
              <a:t>       Pam Banks</a:t>
            </a:r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4724400" y="4038600"/>
            <a:ext cx="1981201" cy="92333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1"/>
            </a:solidFill>
            <a:prstDash val="sysDash"/>
          </a:ln>
        </p:spPr>
        <p:txBody>
          <a:bodyPr wrap="square" rtlCol="0">
            <a:spAutoFit/>
          </a:bodyPr>
          <a:lstStyle/>
          <a:p>
            <a:r>
              <a:rPr lang="en-US" b="1" dirty="0" smtClean="0"/>
              <a:t>     Bondsman</a:t>
            </a:r>
          </a:p>
          <a:p>
            <a:r>
              <a:rPr lang="en-US" dirty="0" smtClean="0"/>
              <a:t>Frederico Gonzales</a:t>
            </a:r>
          </a:p>
          <a:p>
            <a:r>
              <a:rPr lang="en-US" dirty="0" smtClean="0"/>
              <a:t>        Ray Brown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7010400" y="2895600"/>
            <a:ext cx="1459310" cy="584775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1"/>
            </a:solidFill>
            <a:prstDash val="sysDash"/>
          </a:ln>
        </p:spPr>
        <p:txBody>
          <a:bodyPr wrap="none" rtlCol="0">
            <a:spAutoFit/>
          </a:bodyPr>
          <a:lstStyle/>
          <a:p>
            <a:r>
              <a:rPr lang="en-US" sz="1600" b="1" dirty="0" smtClean="0"/>
              <a:t>Law Education </a:t>
            </a:r>
          </a:p>
          <a:p>
            <a:r>
              <a:rPr lang="en-US" sz="1600" dirty="0" smtClean="0"/>
              <a:t>   Aaron Lucey</a:t>
            </a:r>
            <a:endParaRPr lang="en-US" sz="1600" dirty="0"/>
          </a:p>
        </p:txBody>
      </p:sp>
      <p:sp>
        <p:nvSpPr>
          <p:cNvPr id="25" name="TextBox 24"/>
          <p:cNvSpPr txBox="1"/>
          <p:nvPr/>
        </p:nvSpPr>
        <p:spPr>
          <a:xfrm>
            <a:off x="4800600" y="3200400"/>
            <a:ext cx="1714508" cy="646331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1"/>
            </a:solidFill>
            <a:prstDash val="sysDash"/>
          </a:ln>
        </p:spPr>
        <p:txBody>
          <a:bodyPr wrap="none" rtlCol="0">
            <a:spAutoFit/>
          </a:bodyPr>
          <a:lstStyle/>
          <a:p>
            <a:r>
              <a:rPr lang="en-US" b="1" dirty="0" smtClean="0"/>
              <a:t>Court Recorder</a:t>
            </a:r>
            <a:r>
              <a:rPr lang="en-US" dirty="0" smtClean="0"/>
              <a:t> </a:t>
            </a:r>
          </a:p>
          <a:p>
            <a:r>
              <a:rPr lang="en-US" dirty="0" smtClean="0"/>
              <a:t>     Katia Lucey 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4876800" y="2362200"/>
            <a:ext cx="1627048" cy="646331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1"/>
            </a:solidFill>
            <a:prstDash val="sysDash"/>
          </a:ln>
        </p:spPr>
        <p:txBody>
          <a:bodyPr wrap="none" rtlCol="0">
            <a:spAutoFit/>
          </a:bodyPr>
          <a:lstStyle/>
          <a:p>
            <a:r>
              <a:rPr lang="en-US" b="1" dirty="0" smtClean="0"/>
              <a:t>Record Keeper</a:t>
            </a:r>
            <a:r>
              <a:rPr lang="en-US" dirty="0" smtClean="0"/>
              <a:t> </a:t>
            </a:r>
          </a:p>
          <a:p>
            <a:r>
              <a:rPr lang="en-US" dirty="0" smtClean="0"/>
              <a:t>     Erica Sideri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1752600" y="685800"/>
            <a:ext cx="12854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latin typeface="Tw Cen MT Condensed" pitchFamily="34" charset="0"/>
              </a:rPr>
              <a:t>Trial  Support</a:t>
            </a:r>
            <a:endParaRPr lang="en-US" b="1" dirty="0">
              <a:latin typeface="Tw Cen MT Condensed" pitchFamily="34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4800600" y="838200"/>
            <a:ext cx="31057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Tw Cen MT Condensed" pitchFamily="34" charset="0"/>
              </a:rPr>
              <a:t>    Jural Support                                 Offices</a:t>
            </a:r>
            <a:endParaRPr lang="en-US" dirty="0">
              <a:latin typeface="Tw Cen MT Condensed" pitchFamily="34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2743200" y="3124200"/>
            <a:ext cx="1835439" cy="646331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1"/>
            </a:solidFill>
            <a:prstDash val="sysDash"/>
          </a:ln>
        </p:spPr>
        <p:txBody>
          <a:bodyPr wrap="none" rtlCol="0">
            <a:spAutoFit/>
          </a:bodyPr>
          <a:lstStyle/>
          <a:p>
            <a:r>
              <a:rPr lang="en-US" b="1" dirty="0" smtClean="0"/>
              <a:t>Marshal At  Arms</a:t>
            </a:r>
          </a:p>
          <a:p>
            <a:r>
              <a:rPr lang="en-US" dirty="0" smtClean="0"/>
              <a:t>   Ross </a:t>
            </a:r>
            <a:r>
              <a:rPr lang="en-US" dirty="0" smtClean="0"/>
              <a:t>Cirincione</a:t>
            </a:r>
            <a:endParaRPr lang="en-US" dirty="0"/>
          </a:p>
        </p:txBody>
      </p:sp>
      <p:sp>
        <p:nvSpPr>
          <p:cNvPr id="33" name="TextBox 32"/>
          <p:cNvSpPr txBox="1"/>
          <p:nvPr/>
        </p:nvSpPr>
        <p:spPr>
          <a:xfrm>
            <a:off x="2590800" y="5181600"/>
            <a:ext cx="2118722" cy="1200329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1"/>
            </a:solidFill>
            <a:prstDash val="sysDash"/>
          </a:ln>
        </p:spPr>
        <p:txBody>
          <a:bodyPr wrap="none" rtlCol="0">
            <a:spAutoFit/>
          </a:bodyPr>
          <a:lstStyle/>
          <a:p>
            <a:r>
              <a:rPr lang="en-US" b="1" dirty="0" smtClean="0"/>
              <a:t>  Volunteer at large</a:t>
            </a:r>
            <a:endParaRPr lang="en-US" dirty="0" smtClean="0"/>
          </a:p>
          <a:p>
            <a:r>
              <a:rPr lang="en-US" dirty="0" smtClean="0"/>
              <a:t>    Nicole Pettay </a:t>
            </a:r>
          </a:p>
          <a:p>
            <a:r>
              <a:rPr lang="en-US" dirty="0"/>
              <a:t> </a:t>
            </a:r>
            <a:r>
              <a:rPr lang="en-US" dirty="0" smtClean="0"/>
              <a:t>Fredrico Gonzales    </a:t>
            </a:r>
          </a:p>
          <a:p>
            <a:r>
              <a:rPr lang="en-US" dirty="0" smtClean="0"/>
              <a:t>       </a:t>
            </a:r>
            <a:endParaRPr lang="en-US" dirty="0"/>
          </a:p>
        </p:txBody>
      </p:sp>
      <p:cxnSp>
        <p:nvCxnSpPr>
          <p:cNvPr id="40" name="Straight Connector 39"/>
          <p:cNvCxnSpPr>
            <a:stCxn id="34" idx="3"/>
          </p:cNvCxnSpPr>
          <p:nvPr/>
        </p:nvCxnSpPr>
        <p:spPr>
          <a:xfrm rot="5400000">
            <a:off x="1531495" y="916150"/>
            <a:ext cx="219355" cy="38674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>
            <a:off x="2971800" y="990600"/>
            <a:ext cx="533400" cy="304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Rectangle 52"/>
          <p:cNvSpPr/>
          <p:nvPr/>
        </p:nvSpPr>
        <p:spPr>
          <a:xfrm>
            <a:off x="5486400" y="1219200"/>
            <a:ext cx="45719" cy="3810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TextBox 57"/>
          <p:cNvSpPr txBox="1"/>
          <p:nvPr/>
        </p:nvSpPr>
        <p:spPr>
          <a:xfrm>
            <a:off x="3733800" y="609600"/>
            <a:ext cx="914033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dirty="0" smtClean="0"/>
              <a:t>March </a:t>
            </a:r>
            <a:r>
              <a:rPr lang="en-US" sz="900" dirty="0" smtClean="0"/>
              <a:t>15, </a:t>
            </a:r>
            <a:r>
              <a:rPr lang="en-US" sz="900" dirty="0" smtClean="0"/>
              <a:t>2025</a:t>
            </a:r>
            <a:endParaRPr lang="en-US" sz="900" dirty="0"/>
          </a:p>
        </p:txBody>
      </p:sp>
      <p:sp>
        <p:nvSpPr>
          <p:cNvPr id="60" name="TextBox 59"/>
          <p:cNvSpPr txBox="1"/>
          <p:nvPr/>
        </p:nvSpPr>
        <p:spPr>
          <a:xfrm>
            <a:off x="2362200" y="0"/>
            <a:ext cx="4196983" cy="369332"/>
          </a:xfrm>
          <a:prstGeom prst="rect">
            <a:avLst/>
          </a:prstGeom>
          <a:solidFill>
            <a:schemeClr val="bg2"/>
          </a:solidFill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entury Gothic" pitchFamily="34" charset="0"/>
              </a:rPr>
              <a:t>The Clark County Nevada Assembly</a:t>
            </a:r>
            <a:endParaRPr lang="en-US" dirty="0">
              <a:latin typeface="Century Gothic" pitchFamily="34" charset="0"/>
            </a:endParaRPr>
          </a:p>
        </p:txBody>
      </p:sp>
      <p:sp>
        <p:nvSpPr>
          <p:cNvPr id="61" name="TextBox 60"/>
          <p:cNvSpPr txBox="1"/>
          <p:nvPr/>
        </p:nvSpPr>
        <p:spPr>
          <a:xfrm>
            <a:off x="2819400" y="6581001"/>
            <a:ext cx="352814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solidFill>
                  <a:schemeClr val="bg1">
                    <a:lumMod val="85000"/>
                  </a:schemeClr>
                </a:solidFill>
              </a:rPr>
              <a:t>Copyright 2025 All Rights Reserved Without Prejudice</a:t>
            </a:r>
            <a:endParaRPr lang="en-US" sz="1200" dirty="0"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38" name="Up Ribbon 37"/>
          <p:cNvSpPr/>
          <p:nvPr/>
        </p:nvSpPr>
        <p:spPr>
          <a:xfrm>
            <a:off x="8229600" y="2286000"/>
            <a:ext cx="304800" cy="76200"/>
          </a:xfrm>
          <a:prstGeom prst="ribbon2">
            <a:avLst/>
          </a:prstGeom>
          <a:solidFill>
            <a:schemeClr val="bg1">
              <a:lumMod val="95000"/>
            </a:schemeClr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Up Ribbon 38"/>
          <p:cNvSpPr/>
          <p:nvPr/>
        </p:nvSpPr>
        <p:spPr>
          <a:xfrm>
            <a:off x="6324600" y="1828800"/>
            <a:ext cx="304800" cy="76200"/>
          </a:xfrm>
          <a:prstGeom prst="ribbon2">
            <a:avLst/>
          </a:prstGeom>
          <a:solidFill>
            <a:schemeClr val="bg1">
              <a:lumMod val="95000"/>
            </a:schemeClr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Up Ribbon 40"/>
          <p:cNvSpPr/>
          <p:nvPr/>
        </p:nvSpPr>
        <p:spPr>
          <a:xfrm>
            <a:off x="6324600" y="2667000"/>
            <a:ext cx="304800" cy="76200"/>
          </a:xfrm>
          <a:prstGeom prst="ribbon2">
            <a:avLst/>
          </a:prstGeom>
          <a:solidFill>
            <a:schemeClr val="bg1">
              <a:lumMod val="95000"/>
            </a:schemeClr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Up Ribbon 42"/>
          <p:cNvSpPr/>
          <p:nvPr/>
        </p:nvSpPr>
        <p:spPr>
          <a:xfrm>
            <a:off x="6248400" y="3581400"/>
            <a:ext cx="304800" cy="76200"/>
          </a:xfrm>
          <a:prstGeom prst="ribbon2">
            <a:avLst/>
          </a:prstGeom>
          <a:solidFill>
            <a:schemeClr val="bg1">
              <a:lumMod val="95000"/>
            </a:schemeClr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Up Ribbon 43"/>
          <p:cNvSpPr/>
          <p:nvPr/>
        </p:nvSpPr>
        <p:spPr>
          <a:xfrm>
            <a:off x="6172200" y="4114800"/>
            <a:ext cx="304800" cy="76200"/>
          </a:xfrm>
          <a:prstGeom prst="ribbon2">
            <a:avLst/>
          </a:prstGeom>
          <a:solidFill>
            <a:schemeClr val="bg1">
              <a:lumMod val="95000"/>
            </a:schemeClr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Up Ribbon 44"/>
          <p:cNvSpPr/>
          <p:nvPr/>
        </p:nvSpPr>
        <p:spPr>
          <a:xfrm>
            <a:off x="6324600" y="5257800"/>
            <a:ext cx="304800" cy="76200"/>
          </a:xfrm>
          <a:prstGeom prst="ribbon2">
            <a:avLst/>
          </a:prstGeom>
          <a:solidFill>
            <a:schemeClr val="bg1">
              <a:lumMod val="95000"/>
            </a:schemeClr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Up Ribbon 45"/>
          <p:cNvSpPr/>
          <p:nvPr/>
        </p:nvSpPr>
        <p:spPr>
          <a:xfrm>
            <a:off x="4343400" y="4038600"/>
            <a:ext cx="304800" cy="76200"/>
          </a:xfrm>
          <a:prstGeom prst="ribbon2">
            <a:avLst/>
          </a:prstGeom>
          <a:solidFill>
            <a:schemeClr val="bg1">
              <a:lumMod val="95000"/>
            </a:schemeClr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Up Ribbon 46"/>
          <p:cNvSpPr/>
          <p:nvPr/>
        </p:nvSpPr>
        <p:spPr>
          <a:xfrm>
            <a:off x="4191000" y="3124200"/>
            <a:ext cx="304800" cy="76200"/>
          </a:xfrm>
          <a:prstGeom prst="ribbon2">
            <a:avLst/>
          </a:prstGeom>
          <a:solidFill>
            <a:schemeClr val="bg1">
              <a:lumMod val="95000"/>
            </a:schemeClr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Up Ribbon 47"/>
          <p:cNvSpPr/>
          <p:nvPr/>
        </p:nvSpPr>
        <p:spPr>
          <a:xfrm>
            <a:off x="4343400" y="1447800"/>
            <a:ext cx="304800" cy="76200"/>
          </a:xfrm>
          <a:prstGeom prst="ribbon2">
            <a:avLst/>
          </a:prstGeom>
          <a:solidFill>
            <a:schemeClr val="bg1">
              <a:lumMod val="95000"/>
            </a:schemeClr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Up Ribbon 48"/>
          <p:cNvSpPr/>
          <p:nvPr/>
        </p:nvSpPr>
        <p:spPr>
          <a:xfrm>
            <a:off x="2209800" y="1371600"/>
            <a:ext cx="304800" cy="76200"/>
          </a:xfrm>
          <a:prstGeom prst="ribbon2">
            <a:avLst/>
          </a:prstGeom>
          <a:solidFill>
            <a:schemeClr val="bg1">
              <a:lumMod val="95000"/>
            </a:schemeClr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Up Ribbon 58"/>
          <p:cNvSpPr/>
          <p:nvPr/>
        </p:nvSpPr>
        <p:spPr>
          <a:xfrm>
            <a:off x="2209800" y="4343400"/>
            <a:ext cx="304800" cy="76200"/>
          </a:xfrm>
          <a:prstGeom prst="ribbon2">
            <a:avLst/>
          </a:prstGeom>
          <a:solidFill>
            <a:schemeClr val="bg1">
              <a:lumMod val="95000"/>
            </a:schemeClr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Up Ribbon 61"/>
          <p:cNvSpPr/>
          <p:nvPr/>
        </p:nvSpPr>
        <p:spPr>
          <a:xfrm>
            <a:off x="8305800" y="3124200"/>
            <a:ext cx="304800" cy="76200"/>
          </a:xfrm>
          <a:prstGeom prst="ribbon2">
            <a:avLst/>
          </a:prstGeom>
          <a:solidFill>
            <a:schemeClr val="bg1">
              <a:lumMod val="95000"/>
            </a:schemeClr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Up Ribbon 62"/>
          <p:cNvSpPr/>
          <p:nvPr/>
        </p:nvSpPr>
        <p:spPr>
          <a:xfrm>
            <a:off x="8458200" y="4114800"/>
            <a:ext cx="304800" cy="76200"/>
          </a:xfrm>
          <a:prstGeom prst="ribbon2">
            <a:avLst/>
          </a:prstGeom>
          <a:solidFill>
            <a:schemeClr val="bg1">
              <a:lumMod val="95000"/>
            </a:schemeClr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Up Ribbon 63"/>
          <p:cNvSpPr/>
          <p:nvPr/>
        </p:nvSpPr>
        <p:spPr>
          <a:xfrm>
            <a:off x="8534400" y="4953000"/>
            <a:ext cx="304800" cy="76200"/>
          </a:xfrm>
          <a:prstGeom prst="ribbon2">
            <a:avLst/>
          </a:prstGeom>
          <a:solidFill>
            <a:schemeClr val="bg1">
              <a:lumMod val="95000"/>
            </a:schemeClr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" name="Up Ribbon 64"/>
          <p:cNvSpPr/>
          <p:nvPr/>
        </p:nvSpPr>
        <p:spPr>
          <a:xfrm>
            <a:off x="8610600" y="6019800"/>
            <a:ext cx="304800" cy="76200"/>
          </a:xfrm>
          <a:prstGeom prst="ribbon2">
            <a:avLst/>
          </a:prstGeom>
          <a:solidFill>
            <a:schemeClr val="bg1">
              <a:lumMod val="95000"/>
            </a:schemeClr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Up Ribbon 65"/>
          <p:cNvSpPr/>
          <p:nvPr/>
        </p:nvSpPr>
        <p:spPr>
          <a:xfrm>
            <a:off x="8229600" y="1600200"/>
            <a:ext cx="304800" cy="76200"/>
          </a:xfrm>
          <a:prstGeom prst="ribbon2">
            <a:avLst/>
          </a:prstGeom>
          <a:solidFill>
            <a:schemeClr val="bg1">
              <a:lumMod val="95000"/>
            </a:schemeClr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TextBox 66"/>
          <p:cNvSpPr txBox="1"/>
          <p:nvPr/>
        </p:nvSpPr>
        <p:spPr>
          <a:xfrm>
            <a:off x="7315200" y="228600"/>
            <a:ext cx="1143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928 Req</a:t>
            </a:r>
            <a:endParaRPr lang="en-US" dirty="0"/>
          </a:p>
        </p:txBody>
      </p:sp>
      <p:sp>
        <p:nvSpPr>
          <p:cNvPr id="68" name="Up Ribbon 67"/>
          <p:cNvSpPr/>
          <p:nvPr/>
        </p:nvSpPr>
        <p:spPr>
          <a:xfrm>
            <a:off x="7010400" y="381000"/>
            <a:ext cx="304800" cy="76200"/>
          </a:xfrm>
          <a:prstGeom prst="ribbon2">
            <a:avLst/>
          </a:prstGeom>
          <a:solidFill>
            <a:schemeClr val="bg1">
              <a:lumMod val="95000"/>
            </a:schemeClr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" name="Up-Down Arrow 68"/>
          <p:cNvSpPr/>
          <p:nvPr/>
        </p:nvSpPr>
        <p:spPr>
          <a:xfrm>
            <a:off x="3581400" y="2895600"/>
            <a:ext cx="45719" cy="304800"/>
          </a:xfrm>
          <a:prstGeom prst="up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Up-Down Arrow 69"/>
          <p:cNvSpPr/>
          <p:nvPr/>
        </p:nvSpPr>
        <p:spPr>
          <a:xfrm>
            <a:off x="3581400" y="3733800"/>
            <a:ext cx="76200" cy="228600"/>
          </a:xfrm>
          <a:prstGeom prst="up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Up-Down Arrow 70"/>
          <p:cNvSpPr/>
          <p:nvPr/>
        </p:nvSpPr>
        <p:spPr>
          <a:xfrm>
            <a:off x="3581400" y="4800600"/>
            <a:ext cx="76200" cy="381000"/>
          </a:xfrm>
          <a:prstGeom prst="up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" name="Up-Down Arrow 71"/>
          <p:cNvSpPr/>
          <p:nvPr/>
        </p:nvSpPr>
        <p:spPr>
          <a:xfrm>
            <a:off x="5562600" y="2133600"/>
            <a:ext cx="45719" cy="304800"/>
          </a:xfrm>
          <a:prstGeom prst="up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Up-Down Arrow 72"/>
          <p:cNvSpPr/>
          <p:nvPr/>
        </p:nvSpPr>
        <p:spPr>
          <a:xfrm>
            <a:off x="5562600" y="2971800"/>
            <a:ext cx="45719" cy="304800"/>
          </a:xfrm>
          <a:prstGeom prst="up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" name="Up-Down Arrow 73"/>
          <p:cNvSpPr/>
          <p:nvPr/>
        </p:nvSpPr>
        <p:spPr>
          <a:xfrm>
            <a:off x="5562600" y="3810000"/>
            <a:ext cx="45719" cy="304800"/>
          </a:xfrm>
          <a:prstGeom prst="up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Up-Down Arrow 74"/>
          <p:cNvSpPr/>
          <p:nvPr/>
        </p:nvSpPr>
        <p:spPr>
          <a:xfrm>
            <a:off x="5562600" y="4876800"/>
            <a:ext cx="45719" cy="304800"/>
          </a:xfrm>
          <a:prstGeom prst="up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1" name="Straight Connector 20"/>
          <p:cNvCxnSpPr/>
          <p:nvPr/>
        </p:nvCxnSpPr>
        <p:spPr>
          <a:xfrm rot="5400000">
            <a:off x="6096000" y="2057400"/>
            <a:ext cx="1524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 rot="5400000">
            <a:off x="5715000" y="2819400"/>
            <a:ext cx="18288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 rot="16200000" flipH="1">
            <a:off x="7239000" y="1905000"/>
            <a:ext cx="152400" cy="152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/>
          <p:cNvSpPr txBox="1"/>
          <p:nvPr/>
        </p:nvSpPr>
        <p:spPr>
          <a:xfrm>
            <a:off x="914400" y="1295400"/>
            <a:ext cx="2074992" cy="2446824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tx1"/>
            </a:solidFill>
            <a:prstDash val="sysDot"/>
          </a:ln>
        </p:spPr>
        <p:txBody>
          <a:bodyPr wrap="none" rtlCol="0">
            <a:spAutoFit/>
          </a:bodyPr>
          <a:lstStyle/>
          <a:p>
            <a:r>
              <a:rPr lang="en-US" b="1" dirty="0" smtClean="0"/>
              <a:t>Militia Membership</a:t>
            </a:r>
          </a:p>
          <a:p>
            <a:r>
              <a:rPr lang="en-US" b="1" dirty="0"/>
              <a:t> </a:t>
            </a:r>
            <a:r>
              <a:rPr lang="en-US" b="1" dirty="0" smtClean="0"/>
              <a:t> (County /State)</a:t>
            </a:r>
          </a:p>
          <a:p>
            <a:r>
              <a:rPr lang="en-US" dirty="0"/>
              <a:t> </a:t>
            </a:r>
            <a:r>
              <a:rPr lang="en-US" dirty="0" smtClean="0"/>
              <a:t>  </a:t>
            </a:r>
            <a:r>
              <a:rPr lang="en-US" sz="900" dirty="0" smtClean="0"/>
              <a:t>Tamara </a:t>
            </a:r>
            <a:r>
              <a:rPr lang="en-US" sz="900" dirty="0" smtClean="0"/>
              <a:t>Amaral     </a:t>
            </a:r>
            <a:r>
              <a:rPr lang="en-US" sz="900" dirty="0" smtClean="0"/>
              <a:t>Denise Mraz</a:t>
            </a:r>
          </a:p>
          <a:p>
            <a:r>
              <a:rPr lang="en-US" sz="900" dirty="0" smtClean="0"/>
              <a:t>Rui Mario </a:t>
            </a:r>
            <a:r>
              <a:rPr lang="en-US" sz="900" dirty="0" smtClean="0"/>
              <a:t>Gouveia     </a:t>
            </a:r>
            <a:r>
              <a:rPr lang="en-US" sz="900" dirty="0" smtClean="0"/>
              <a:t>Dale  Conradt</a:t>
            </a:r>
          </a:p>
          <a:p>
            <a:r>
              <a:rPr lang="en-US" sz="900" dirty="0" smtClean="0"/>
              <a:t>Zdravko   </a:t>
            </a:r>
            <a:r>
              <a:rPr lang="en-US" sz="900" dirty="0" smtClean="0"/>
              <a:t>Kekerovic Roshawna  </a:t>
            </a:r>
            <a:r>
              <a:rPr lang="en-US" sz="900" dirty="0" smtClean="0"/>
              <a:t>Warren</a:t>
            </a:r>
          </a:p>
          <a:p>
            <a:r>
              <a:rPr lang="en-US" sz="900" dirty="0" smtClean="0"/>
              <a:t>    Dave </a:t>
            </a:r>
            <a:r>
              <a:rPr lang="en-US" sz="900" dirty="0" smtClean="0"/>
              <a:t>Kurkovic</a:t>
            </a:r>
          </a:p>
          <a:p>
            <a:pPr algn="ctr"/>
            <a:r>
              <a:rPr lang="en-US" sz="900" dirty="0" smtClean="0"/>
              <a:t> </a:t>
            </a:r>
            <a:r>
              <a:rPr lang="en-US" sz="900" dirty="0" smtClean="0"/>
              <a:t>Sheriff </a:t>
            </a:r>
            <a:r>
              <a:rPr lang="en-US" sz="900" dirty="0" smtClean="0"/>
              <a:t>Keith Van Love</a:t>
            </a:r>
          </a:p>
          <a:p>
            <a:pPr algn="ctr"/>
            <a:r>
              <a:rPr lang="en-US" sz="900" dirty="0" smtClean="0"/>
              <a:t>Undersheriff Tom Varga </a:t>
            </a:r>
          </a:p>
          <a:p>
            <a:pPr algn="ctr"/>
            <a:r>
              <a:rPr lang="en-US" sz="900" dirty="0" smtClean="0"/>
              <a:t>Simon Farrow </a:t>
            </a:r>
            <a:r>
              <a:rPr lang="en-US" sz="900" b="1" dirty="0" smtClean="0"/>
              <a:t>(Deputy)</a:t>
            </a:r>
          </a:p>
          <a:p>
            <a:pPr algn="ctr"/>
            <a:r>
              <a:rPr lang="en-US" sz="900" dirty="0" smtClean="0"/>
              <a:t>Alexe Kulikov </a:t>
            </a:r>
            <a:r>
              <a:rPr lang="en-US" sz="900" b="1" u="sng" dirty="0" smtClean="0"/>
              <a:t>(Deputy)</a:t>
            </a:r>
            <a:endParaRPr lang="en-US" sz="900" dirty="0" smtClean="0"/>
          </a:p>
          <a:p>
            <a:pPr algn="ctr"/>
            <a:r>
              <a:rPr lang="en-US" sz="900" dirty="0" smtClean="0"/>
              <a:t>Ray Mendoza </a:t>
            </a:r>
            <a:r>
              <a:rPr lang="en-US" sz="900" b="1" dirty="0" smtClean="0"/>
              <a:t>(Deputy)</a:t>
            </a:r>
            <a:endParaRPr lang="en-US" sz="900" dirty="0" smtClean="0"/>
          </a:p>
          <a:p>
            <a:pPr algn="ctr"/>
            <a:r>
              <a:rPr lang="en-US" sz="900" dirty="0" smtClean="0"/>
              <a:t>Johnny Burgess </a:t>
            </a:r>
            <a:r>
              <a:rPr lang="en-US" sz="900" b="1" dirty="0" smtClean="0"/>
              <a:t>(Deputy)</a:t>
            </a:r>
            <a:endParaRPr lang="en-US" sz="900" dirty="0" smtClean="0"/>
          </a:p>
          <a:p>
            <a:pPr algn="ctr"/>
            <a:r>
              <a:rPr lang="en-US" sz="900" dirty="0" smtClean="0"/>
              <a:t>Ray Brown </a:t>
            </a:r>
            <a:r>
              <a:rPr lang="en-US" sz="900" b="1" dirty="0" smtClean="0"/>
              <a:t>(</a:t>
            </a:r>
            <a:r>
              <a:rPr lang="en-US" sz="900" b="1" dirty="0" smtClean="0"/>
              <a:t>Deputy)</a:t>
            </a:r>
          </a:p>
          <a:p>
            <a:r>
              <a:rPr lang="en-US" sz="900" b="1" dirty="0" smtClean="0"/>
              <a:t>     Plus Committee members (25)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3124200" y="2133600"/>
            <a:ext cx="3429000" cy="1477328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tx1"/>
            </a:solidFill>
            <a:prstDash val="sysDot"/>
          </a:ln>
        </p:spPr>
        <p:txBody>
          <a:bodyPr wrap="square" rtlCol="0">
            <a:spAutoFit/>
          </a:bodyPr>
          <a:lstStyle/>
          <a:p>
            <a:r>
              <a:rPr lang="en-US" dirty="0" smtClean="0"/>
              <a:t>  </a:t>
            </a:r>
            <a:r>
              <a:rPr lang="en-US" b="1" dirty="0" smtClean="0"/>
              <a:t>Militia Education (County/State)</a:t>
            </a:r>
          </a:p>
          <a:p>
            <a:r>
              <a:rPr lang="en-US" dirty="0" smtClean="0"/>
              <a:t>    Isaac Sandlin Training videos</a:t>
            </a:r>
          </a:p>
          <a:p>
            <a:r>
              <a:rPr lang="en-US" dirty="0" smtClean="0"/>
              <a:t>Shallon Bent Mental Preparedness</a:t>
            </a:r>
          </a:p>
          <a:p>
            <a:r>
              <a:rPr lang="en-US" dirty="0" smtClean="0"/>
              <a:t>         Eric Heyer  Process /IT</a:t>
            </a:r>
          </a:p>
          <a:p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6096000" y="3733800"/>
            <a:ext cx="1687963" cy="1477328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tx1"/>
            </a:solidFill>
            <a:prstDash val="sysDot"/>
          </a:ln>
        </p:spPr>
        <p:txBody>
          <a:bodyPr wrap="square" rtlCol="0">
            <a:spAutoFit/>
          </a:bodyPr>
          <a:lstStyle/>
          <a:p>
            <a:r>
              <a:rPr lang="en-US" b="1" dirty="0" smtClean="0"/>
              <a:t>Provisions (C/S)</a:t>
            </a:r>
          </a:p>
          <a:p>
            <a:r>
              <a:rPr lang="en-US" dirty="0" smtClean="0"/>
              <a:t>Erica Sideri</a:t>
            </a:r>
          </a:p>
          <a:p>
            <a:r>
              <a:rPr lang="en-US" dirty="0" smtClean="0"/>
              <a:t>Ion Williams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6754371" y="2133600"/>
            <a:ext cx="2389629" cy="1477328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tx1"/>
            </a:solidFill>
            <a:prstDash val="sysDot"/>
          </a:ln>
        </p:spPr>
        <p:txBody>
          <a:bodyPr wrap="none" rtlCol="0">
            <a:spAutoFit/>
          </a:bodyPr>
          <a:lstStyle/>
          <a:p>
            <a:r>
              <a:rPr lang="en-US" b="1" dirty="0" smtClean="0"/>
              <a:t>Militia Operations(C/S)</a:t>
            </a:r>
          </a:p>
          <a:p>
            <a:r>
              <a:rPr lang="en-US" dirty="0" smtClean="0"/>
              <a:t>Federico Gonzales</a:t>
            </a:r>
          </a:p>
          <a:p>
            <a:r>
              <a:rPr lang="en-US" dirty="0" smtClean="0"/>
              <a:t>Zdravko  Kekerovic</a:t>
            </a:r>
          </a:p>
          <a:p>
            <a:endParaRPr lang="en-US" b="1" dirty="0" smtClean="0"/>
          </a:p>
          <a:p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685800" y="5791200"/>
            <a:ext cx="7560339" cy="646331"/>
          </a:xfrm>
          <a:prstGeom prst="rect">
            <a:avLst/>
          </a:prstGeom>
          <a:solidFill>
            <a:srgbClr val="CC9900">
              <a:alpha val="5882"/>
            </a:srgbClr>
          </a:solidFill>
        </p:spPr>
        <p:txBody>
          <a:bodyPr wrap="none" rtlCol="0">
            <a:spAutoFit/>
          </a:bodyPr>
          <a:lstStyle/>
          <a:p>
            <a:r>
              <a:rPr lang="en-US" i="1" dirty="0" smtClean="0">
                <a:latin typeface="Centaur" pitchFamily="18" charset="0"/>
              </a:rPr>
              <a:t>Self Reliance    Trust   Disaster Prep    Family   Common Defense    Training   Support</a:t>
            </a:r>
          </a:p>
          <a:p>
            <a:r>
              <a:rPr lang="en-US" i="1" dirty="0" smtClean="0">
                <a:latin typeface="Centaur" pitchFamily="18" charset="0"/>
              </a:rPr>
              <a:t>Emergency   Preparation    Natural Health   Sustainability  Food Storage  Networking </a:t>
            </a:r>
            <a:endParaRPr lang="en-US" i="1" dirty="0">
              <a:latin typeface="Centaur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029200" y="762000"/>
            <a:ext cx="2647200" cy="1292662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tx1"/>
            </a:solidFill>
            <a:prstDash val="sysDot"/>
          </a:ln>
        </p:spPr>
        <p:txBody>
          <a:bodyPr wrap="none" rtlCol="0">
            <a:spAutoFit/>
          </a:bodyPr>
          <a:lstStyle/>
          <a:p>
            <a:r>
              <a:rPr lang="en-US" b="1" dirty="0" smtClean="0"/>
              <a:t>State Militia Commander </a:t>
            </a:r>
          </a:p>
          <a:p>
            <a:r>
              <a:rPr lang="en-US" dirty="0"/>
              <a:t> </a:t>
            </a:r>
            <a:r>
              <a:rPr lang="en-US" dirty="0" smtClean="0"/>
              <a:t>  </a:t>
            </a:r>
            <a:r>
              <a:rPr lang="en-US" i="1" dirty="0" smtClean="0"/>
              <a:t>Nominee/In Training</a:t>
            </a:r>
          </a:p>
          <a:p>
            <a:r>
              <a:rPr lang="en-US" sz="2400" dirty="0"/>
              <a:t> </a:t>
            </a:r>
            <a:r>
              <a:rPr lang="en-US" sz="2400" dirty="0" smtClean="0"/>
              <a:t>    Shallon Bent </a:t>
            </a:r>
          </a:p>
          <a:p>
            <a:endParaRPr lang="en-US" dirty="0"/>
          </a:p>
        </p:txBody>
      </p:sp>
      <p:cxnSp>
        <p:nvCxnSpPr>
          <p:cNvPr id="12" name="Straight Connector 11"/>
          <p:cNvCxnSpPr/>
          <p:nvPr/>
        </p:nvCxnSpPr>
        <p:spPr>
          <a:xfrm rot="5400000">
            <a:off x="1676400" y="1143000"/>
            <a:ext cx="3048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1828800" y="990600"/>
            <a:ext cx="32004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>
            <a:off x="2362200" y="762000"/>
            <a:ext cx="1005403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smtClean="0"/>
              <a:t>March </a:t>
            </a:r>
            <a:r>
              <a:rPr lang="en-US" sz="1000" dirty="0" smtClean="0"/>
              <a:t>15, </a:t>
            </a:r>
            <a:r>
              <a:rPr lang="en-US" sz="1000" dirty="0" smtClean="0"/>
              <a:t>2025</a:t>
            </a:r>
            <a:endParaRPr lang="en-US" sz="1000" dirty="0"/>
          </a:p>
        </p:txBody>
      </p:sp>
      <p:sp>
        <p:nvSpPr>
          <p:cNvPr id="30" name="TextBox 29"/>
          <p:cNvSpPr txBox="1"/>
          <p:nvPr/>
        </p:nvSpPr>
        <p:spPr>
          <a:xfrm>
            <a:off x="2971800" y="6581001"/>
            <a:ext cx="352814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solidFill>
                  <a:schemeClr val="bg1">
                    <a:lumMod val="85000"/>
                  </a:schemeClr>
                </a:solidFill>
              </a:rPr>
              <a:t>Copyright 2025 All Rights Reserved Without Prejudice</a:t>
            </a:r>
            <a:endParaRPr lang="en-US" sz="1200" dirty="0"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762000" y="0"/>
            <a:ext cx="4196983" cy="369332"/>
          </a:xfrm>
          <a:prstGeom prst="rect">
            <a:avLst/>
          </a:prstGeom>
          <a:solidFill>
            <a:schemeClr val="bg2"/>
          </a:solidFill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entury Gothic" pitchFamily="34" charset="0"/>
              </a:rPr>
              <a:t>The Clark County Nevada Assembly</a:t>
            </a:r>
            <a:endParaRPr lang="en-US" dirty="0">
              <a:latin typeface="Century Gothic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143000" y="228600"/>
            <a:ext cx="359015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dirty="0" smtClean="0">
                <a:solidFill>
                  <a:schemeClr val="bg1">
                    <a:lumMod val="50000"/>
                  </a:schemeClr>
                </a:solidFill>
                <a:latin typeface="Elephant" pitchFamily="18" charset="0"/>
              </a:rPr>
              <a:t>Assembly Militia</a:t>
            </a:r>
            <a:endParaRPr lang="en-US" sz="3200" dirty="0">
              <a:solidFill>
                <a:schemeClr val="bg1">
                  <a:lumMod val="50000"/>
                </a:schemeClr>
              </a:solidFill>
              <a:latin typeface="Elephant" pitchFamily="18" charset="0"/>
            </a:endParaRPr>
          </a:p>
        </p:txBody>
      </p:sp>
      <p:sp>
        <p:nvSpPr>
          <p:cNvPr id="17" name="Up Ribbon 16"/>
          <p:cNvSpPr/>
          <p:nvPr/>
        </p:nvSpPr>
        <p:spPr>
          <a:xfrm>
            <a:off x="6934200" y="685800"/>
            <a:ext cx="304800" cy="76200"/>
          </a:xfrm>
          <a:prstGeom prst="ribbon2">
            <a:avLst/>
          </a:prstGeom>
          <a:solidFill>
            <a:schemeClr val="bg1">
              <a:lumMod val="95000"/>
            </a:schemeClr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Up Ribbon 17"/>
          <p:cNvSpPr/>
          <p:nvPr/>
        </p:nvSpPr>
        <p:spPr>
          <a:xfrm>
            <a:off x="5334000" y="2133600"/>
            <a:ext cx="304800" cy="76200"/>
          </a:xfrm>
          <a:prstGeom prst="ribbon2">
            <a:avLst/>
          </a:prstGeom>
          <a:solidFill>
            <a:schemeClr val="bg1">
              <a:lumMod val="95000"/>
            </a:schemeClr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Up Ribbon 18"/>
          <p:cNvSpPr/>
          <p:nvPr/>
        </p:nvSpPr>
        <p:spPr>
          <a:xfrm>
            <a:off x="8229600" y="2133600"/>
            <a:ext cx="304800" cy="76200"/>
          </a:xfrm>
          <a:prstGeom prst="ribbon2">
            <a:avLst/>
          </a:prstGeom>
          <a:solidFill>
            <a:schemeClr val="bg1">
              <a:lumMod val="95000"/>
            </a:schemeClr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Up Ribbon 19"/>
          <p:cNvSpPr/>
          <p:nvPr/>
        </p:nvSpPr>
        <p:spPr>
          <a:xfrm>
            <a:off x="7543800" y="4191000"/>
            <a:ext cx="304800" cy="76200"/>
          </a:xfrm>
          <a:prstGeom prst="ribbon2">
            <a:avLst/>
          </a:prstGeom>
          <a:solidFill>
            <a:schemeClr val="bg1">
              <a:lumMod val="95000"/>
            </a:schemeClr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Up Ribbon 21"/>
          <p:cNvSpPr/>
          <p:nvPr/>
        </p:nvSpPr>
        <p:spPr>
          <a:xfrm>
            <a:off x="6248400" y="228600"/>
            <a:ext cx="304800" cy="76200"/>
          </a:xfrm>
          <a:prstGeom prst="ribbon2">
            <a:avLst/>
          </a:prstGeom>
          <a:solidFill>
            <a:schemeClr val="bg1">
              <a:lumMod val="95000"/>
            </a:schemeClr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TextBox 22"/>
          <p:cNvSpPr txBox="1"/>
          <p:nvPr/>
        </p:nvSpPr>
        <p:spPr>
          <a:xfrm>
            <a:off x="6553200" y="0"/>
            <a:ext cx="1143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928 Req</a:t>
            </a:r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3124200" y="5486400"/>
            <a:ext cx="27331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Committed to Public Safety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3865</TotalTime>
  <Words>538</Words>
  <Application>Microsoft Office PowerPoint</Application>
  <PresentationFormat>On-screen Show (4:3)</PresentationFormat>
  <Paragraphs>160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Slide 1</vt:lpstr>
      <vt:lpstr>Slide 2</vt:lpstr>
      <vt:lpstr>Slide 3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Owner</dc:creator>
  <cp:lastModifiedBy>Owner</cp:lastModifiedBy>
  <cp:revision>11</cp:revision>
  <dcterms:created xsi:type="dcterms:W3CDTF">2025-03-10T21:41:59Z</dcterms:created>
  <dcterms:modified xsi:type="dcterms:W3CDTF">2025-03-15T17:32:00Z</dcterms:modified>
</cp:coreProperties>
</file>