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4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800D1-EF39-41D6-8973-3ABDF2AD5EF7}" type="datetimeFigureOut">
              <a:rPr lang="en-US" smtClean="0"/>
              <a:pPr/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>
            <a:stCxn id="25" idx="4"/>
          </p:cNvCxnSpPr>
          <p:nvPr/>
        </p:nvCxnSpPr>
        <p:spPr>
          <a:xfrm rot="16200000" flipH="1">
            <a:off x="2247900" y="3848100"/>
            <a:ext cx="5029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57200" y="8382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3124200"/>
            <a:ext cx="243840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b="1" dirty="0"/>
              <a:t>      Vetting Committee</a:t>
            </a:r>
          </a:p>
          <a:p>
            <a:r>
              <a:rPr lang="en-US" sz="1400" b="1" dirty="0"/>
              <a:t>            </a:t>
            </a:r>
            <a:r>
              <a:rPr lang="en-US" sz="1400" dirty="0"/>
              <a:t>Aaron Lucey Chair</a:t>
            </a:r>
          </a:p>
          <a:p>
            <a:r>
              <a:rPr lang="en-US" sz="1400" dirty="0"/>
              <a:t>       Jill Johnson  Pam Banks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4267200"/>
            <a:ext cx="2404569" cy="1046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   Education and Planning</a:t>
            </a:r>
            <a:endParaRPr lang="en-US" sz="1600" dirty="0"/>
          </a:p>
          <a:p>
            <a:r>
              <a:rPr lang="en-US" dirty="0"/>
              <a:t>     </a:t>
            </a:r>
            <a:r>
              <a:rPr lang="en-US" sz="1400" dirty="0"/>
              <a:t>        Alexe Kulikov </a:t>
            </a:r>
          </a:p>
          <a:p>
            <a:r>
              <a:rPr lang="en-US" sz="1400" i="1" dirty="0"/>
              <a:t>   </a:t>
            </a:r>
            <a:r>
              <a:rPr lang="en-US" sz="1400" i="1" u="sng" dirty="0"/>
              <a:t>American Way Homeschool</a:t>
            </a:r>
          </a:p>
          <a:p>
            <a:r>
              <a:rPr lang="en-US" sz="1400" dirty="0"/>
              <a:t>  Niki Shkurtaj   Jennifer Philips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5715000"/>
            <a:ext cx="183543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Marshal At  Arms</a:t>
            </a:r>
          </a:p>
          <a:p>
            <a:r>
              <a:rPr lang="en-US" dirty="0"/>
              <a:t>   Ross Ciricone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7000" y="5867400"/>
            <a:ext cx="233891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</a:t>
            </a:r>
            <a:r>
              <a:rPr lang="en-US" sz="1400" b="1" dirty="0"/>
              <a:t>Outreach / Events/ Website</a:t>
            </a:r>
            <a:endParaRPr lang="en-US" sz="1400" dirty="0"/>
          </a:p>
          <a:p>
            <a:r>
              <a:rPr lang="en-US" dirty="0"/>
              <a:t>       Denise Mraz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1676400"/>
            <a:ext cx="2439579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Elections Committee</a:t>
            </a:r>
            <a:endParaRPr lang="en-US" dirty="0"/>
          </a:p>
          <a:p>
            <a:r>
              <a:rPr lang="en-US" dirty="0"/>
              <a:t>       Katia Lucey - Co </a:t>
            </a:r>
          </a:p>
          <a:p>
            <a:r>
              <a:rPr lang="en-US" dirty="0"/>
              <a:t> Fa’aana Robertson - Co </a:t>
            </a:r>
          </a:p>
          <a:p>
            <a:r>
              <a:rPr lang="en-US" dirty="0"/>
              <a:t>       Carolyn St John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62400" y="4572000"/>
            <a:ext cx="1590115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Ombudsman</a:t>
            </a:r>
            <a:endParaRPr lang="en-US" dirty="0"/>
          </a:p>
          <a:p>
            <a:r>
              <a:rPr lang="en-US" dirty="0"/>
              <a:t> Scott Johnson</a:t>
            </a:r>
          </a:p>
          <a:p>
            <a:r>
              <a:rPr lang="en-US" dirty="0"/>
              <a:t>Pauline White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0" y="3733800"/>
            <a:ext cx="199458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Treasurer -County</a:t>
            </a:r>
            <a:endParaRPr lang="en-US" dirty="0"/>
          </a:p>
          <a:p>
            <a:r>
              <a:rPr lang="en-US" dirty="0"/>
              <a:t>  Michelle Schmidt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0" y="1447800"/>
            <a:ext cx="219932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   Chairman Pro Tem </a:t>
            </a:r>
            <a:endParaRPr lang="en-US" dirty="0"/>
          </a:p>
          <a:p>
            <a:r>
              <a:rPr lang="en-US" dirty="0"/>
              <a:t>        Aaron Lucey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77000" y="2209800"/>
            <a:ext cx="2152641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       Secretary</a:t>
            </a:r>
          </a:p>
          <a:p>
            <a:r>
              <a:rPr lang="en-US" b="1" dirty="0"/>
              <a:t>   Record Keeping</a:t>
            </a:r>
          </a:p>
          <a:p>
            <a:r>
              <a:rPr lang="en-US" b="1" dirty="0"/>
              <a:t>     Open Project</a:t>
            </a:r>
          </a:p>
          <a:p>
            <a:r>
              <a:rPr lang="en-US" dirty="0"/>
              <a:t>     Fitu Robertson </a:t>
            </a:r>
          </a:p>
          <a:p>
            <a:r>
              <a:rPr lang="en-US" dirty="0"/>
              <a:t>    Carolyn St John   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24600" y="1371600"/>
            <a:ext cx="232659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   County Coordinator </a:t>
            </a:r>
            <a:endParaRPr lang="en-US" dirty="0"/>
          </a:p>
          <a:p>
            <a:r>
              <a:rPr lang="en-US" dirty="0"/>
              <a:t>       Rockie Roper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53200" y="3810000"/>
            <a:ext cx="197272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  IT/Infrastructure </a:t>
            </a:r>
            <a:endParaRPr lang="en-US" dirty="0"/>
          </a:p>
          <a:p>
            <a:r>
              <a:rPr lang="en-US" dirty="0"/>
              <a:t>      Rockie Roper</a:t>
            </a:r>
          </a:p>
          <a:p>
            <a:r>
              <a:rPr lang="en-US" dirty="0"/>
              <a:t>    James  Hu -  AI</a:t>
            </a:r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629400" y="5105400"/>
            <a:ext cx="183595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Reg Z / Process  </a:t>
            </a:r>
            <a:endParaRPr lang="en-US" dirty="0"/>
          </a:p>
          <a:p>
            <a:r>
              <a:rPr lang="en-US" dirty="0"/>
              <a:t>     Max Taylor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8600" y="5486400"/>
            <a:ext cx="2623923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                  Banking</a:t>
            </a:r>
            <a:endParaRPr lang="en-US" sz="1600" dirty="0"/>
          </a:p>
          <a:p>
            <a:r>
              <a:rPr lang="en-US" sz="1400" dirty="0"/>
              <a:t>Jennifer  Walton    Venise  Shazier</a:t>
            </a:r>
          </a:p>
          <a:p>
            <a:r>
              <a:rPr lang="en-US" sz="1400" dirty="0"/>
              <a:t>  Chet  Kelsey          John  Eatman</a:t>
            </a:r>
          </a:p>
          <a:p>
            <a:r>
              <a:rPr lang="en-US" sz="1400" dirty="0"/>
              <a:t> Jabari Fletcher          Jonda Ross</a:t>
            </a:r>
          </a:p>
          <a:p>
            <a:r>
              <a:rPr lang="en-US" sz="1400" dirty="0"/>
              <a:t>        Catherine  Villadelgado     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10000" y="2209800"/>
            <a:ext cx="1883721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Recording Secretary</a:t>
            </a:r>
          </a:p>
          <a:p>
            <a:r>
              <a:rPr lang="en-US" sz="1400" b="1" dirty="0"/>
              <a:t>        </a:t>
            </a:r>
            <a:r>
              <a:rPr lang="en-US" sz="1600" dirty="0"/>
              <a:t>Aaron Lucey </a:t>
            </a:r>
          </a:p>
          <a:p>
            <a:r>
              <a:rPr lang="en-US" sz="1600" dirty="0"/>
              <a:t>         Katia Lucey</a:t>
            </a:r>
          </a:p>
          <a:p>
            <a:r>
              <a:rPr lang="en-US" sz="1600" dirty="0"/>
              <a:t>         Lora Kelsey </a:t>
            </a:r>
          </a:p>
          <a:p>
            <a:r>
              <a:rPr lang="en-US" sz="1600" dirty="0"/>
              <a:t>          Ray Brown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2667000" y="304800"/>
            <a:ext cx="4093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Regular  Assembly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91000" y="6858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March 10, 2025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" y="838200"/>
            <a:ext cx="132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Committees</a:t>
            </a:r>
          </a:p>
        </p:txBody>
      </p:sp>
      <p:sp>
        <p:nvSpPr>
          <p:cNvPr id="25" name="Oval 24"/>
          <p:cNvSpPr/>
          <p:nvPr/>
        </p:nvSpPr>
        <p:spPr>
          <a:xfrm>
            <a:off x="3733800" y="9144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48400" y="838200"/>
            <a:ext cx="2362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553200" y="914400"/>
            <a:ext cx="1677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Organizational Supports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38600" y="914400"/>
            <a:ext cx="135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Vetted Roles</a:t>
            </a:r>
          </a:p>
        </p:txBody>
      </p:sp>
      <p:cxnSp>
        <p:nvCxnSpPr>
          <p:cNvPr id="32" name="Straight Connector 31"/>
          <p:cNvCxnSpPr>
            <a:stCxn id="25" idx="6"/>
          </p:cNvCxnSpPr>
          <p:nvPr/>
        </p:nvCxnSpPr>
        <p:spPr>
          <a:xfrm>
            <a:off x="5715000" y="11430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5" idx="2"/>
          </p:cNvCxnSpPr>
          <p:nvPr/>
        </p:nvCxnSpPr>
        <p:spPr>
          <a:xfrm rot="10800000" flipV="1">
            <a:off x="2743200" y="11430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5" idx="2"/>
            <a:endCxn id="4" idx="3"/>
          </p:cNvCxnSpPr>
          <p:nvPr/>
        </p:nvCxnSpPr>
        <p:spPr>
          <a:xfrm rot="10800000" flipV="1">
            <a:off x="2743200" y="1142999"/>
            <a:ext cx="990600" cy="2365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590800" y="0"/>
            <a:ext cx="419698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Century Gothic" pitchFamily="34" charset="0"/>
              </a:rPr>
              <a:t>The Clark County Nevada Assembly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0480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</a:p>
        </p:txBody>
      </p:sp>
      <p:sp>
        <p:nvSpPr>
          <p:cNvPr id="30" name="Up Ribbon 29"/>
          <p:cNvSpPr/>
          <p:nvPr/>
        </p:nvSpPr>
        <p:spPr>
          <a:xfrm>
            <a:off x="7010400" y="381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315200" y="228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928 Req</a:t>
            </a:r>
          </a:p>
        </p:txBody>
      </p:sp>
      <p:sp>
        <p:nvSpPr>
          <p:cNvPr id="37" name="Up Ribbon 36"/>
          <p:cNvSpPr/>
          <p:nvPr/>
        </p:nvSpPr>
        <p:spPr>
          <a:xfrm>
            <a:off x="5638800" y="1828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Ribbon 40"/>
          <p:cNvSpPr/>
          <p:nvPr/>
        </p:nvSpPr>
        <p:spPr>
          <a:xfrm>
            <a:off x="2514600" y="1752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Up Ribbon 41"/>
          <p:cNvSpPr/>
          <p:nvPr/>
        </p:nvSpPr>
        <p:spPr>
          <a:xfrm>
            <a:off x="2438400" y="3200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Up Ribbon 42"/>
          <p:cNvSpPr/>
          <p:nvPr/>
        </p:nvSpPr>
        <p:spPr>
          <a:xfrm>
            <a:off x="2514600" y="4419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 Ribbon 43"/>
          <p:cNvSpPr/>
          <p:nvPr/>
        </p:nvSpPr>
        <p:spPr>
          <a:xfrm>
            <a:off x="2438400" y="5562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Ribbon 44"/>
          <p:cNvSpPr/>
          <p:nvPr/>
        </p:nvSpPr>
        <p:spPr>
          <a:xfrm>
            <a:off x="8458200" y="1447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Ribbon 45"/>
          <p:cNvSpPr/>
          <p:nvPr/>
        </p:nvSpPr>
        <p:spPr>
          <a:xfrm>
            <a:off x="8305800" y="2286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Ribbon 46"/>
          <p:cNvSpPr/>
          <p:nvPr/>
        </p:nvSpPr>
        <p:spPr>
          <a:xfrm>
            <a:off x="8382000" y="3886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Ribbon 47"/>
          <p:cNvSpPr/>
          <p:nvPr/>
        </p:nvSpPr>
        <p:spPr>
          <a:xfrm>
            <a:off x="8305800" y="5181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Up Ribbon 48"/>
          <p:cNvSpPr/>
          <p:nvPr/>
        </p:nvSpPr>
        <p:spPr>
          <a:xfrm>
            <a:off x="8382000" y="6248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Up Ribbon 49"/>
          <p:cNvSpPr/>
          <p:nvPr/>
        </p:nvSpPr>
        <p:spPr>
          <a:xfrm>
            <a:off x="5638800" y="2362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Up Ribbon 50"/>
          <p:cNvSpPr/>
          <p:nvPr/>
        </p:nvSpPr>
        <p:spPr>
          <a:xfrm>
            <a:off x="5715000" y="3962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Up Ribbon 51"/>
          <p:cNvSpPr/>
          <p:nvPr/>
        </p:nvSpPr>
        <p:spPr>
          <a:xfrm>
            <a:off x="5410200" y="4724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Up Ribbon 52"/>
          <p:cNvSpPr/>
          <p:nvPr/>
        </p:nvSpPr>
        <p:spPr>
          <a:xfrm>
            <a:off x="5562600" y="6096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5486400" y="20574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486400" y="29718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486400" y="37338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5486400" y="48006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581400" y="3733800"/>
            <a:ext cx="762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7818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44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600200" y="6096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43200" y="228600"/>
            <a:ext cx="33038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Jural Assembly</a:t>
            </a:r>
          </a:p>
          <a:p>
            <a:pPr algn="ctr"/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2133600" cy="21544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Jury Pool </a:t>
            </a:r>
          </a:p>
          <a:p>
            <a:r>
              <a:rPr lang="en-US" sz="1100" dirty="0"/>
              <a:t>Bruno Nolte   Fa’aana Robertson</a:t>
            </a:r>
          </a:p>
          <a:p>
            <a:r>
              <a:rPr lang="en-US" sz="1100" dirty="0"/>
              <a:t>Ross Ciricione      Ion Williams </a:t>
            </a:r>
          </a:p>
          <a:p>
            <a:r>
              <a:rPr lang="en-US" sz="1100" dirty="0"/>
              <a:t>Fitu Robertson   Jin Hong Nuygen</a:t>
            </a:r>
          </a:p>
          <a:p>
            <a:r>
              <a:rPr lang="en-US" sz="1100" dirty="0"/>
              <a:t>Jonda  Ross   Lance Nolte</a:t>
            </a:r>
          </a:p>
          <a:p>
            <a:r>
              <a:rPr lang="en-US" sz="1100" dirty="0"/>
              <a:t>Erica Sideri   Derrick Rodgers</a:t>
            </a:r>
          </a:p>
          <a:p>
            <a:r>
              <a:rPr lang="en-US" sz="1100" dirty="0"/>
              <a:t>John Eatman   Johnny Burgess</a:t>
            </a:r>
          </a:p>
          <a:p>
            <a:r>
              <a:rPr lang="en-US" sz="1100" dirty="0"/>
              <a:t>Susan Mueller   Tamika Pollard</a:t>
            </a:r>
          </a:p>
          <a:p>
            <a:r>
              <a:rPr lang="en-US" sz="1100" dirty="0"/>
              <a:t>Simon Caccia     Kirk Pettay</a:t>
            </a:r>
          </a:p>
          <a:p>
            <a:r>
              <a:rPr lang="en-US" sz="1100" dirty="0"/>
              <a:t>Ruby Payne      Michael  Thomas</a:t>
            </a:r>
          </a:p>
          <a:p>
            <a:r>
              <a:rPr lang="en-US" sz="1100" dirty="0"/>
              <a:t>Roshwana Warren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962400"/>
            <a:ext cx="2260234" cy="24622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5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Office of Sheriff</a:t>
            </a:r>
          </a:p>
          <a:p>
            <a:r>
              <a:rPr lang="en-US" sz="1600" dirty="0"/>
              <a:t>Sheriff Keith Van Love</a:t>
            </a:r>
          </a:p>
          <a:p>
            <a:r>
              <a:rPr lang="en-US" sz="1600" dirty="0"/>
              <a:t>Undersheriff Tom Varga </a:t>
            </a:r>
          </a:p>
          <a:p>
            <a:r>
              <a:rPr lang="en-US" sz="1600" dirty="0"/>
              <a:t>Simon Farrow </a:t>
            </a:r>
            <a:r>
              <a:rPr lang="en-US" sz="1600" b="1" dirty="0"/>
              <a:t>(Deputy)</a:t>
            </a:r>
          </a:p>
          <a:p>
            <a:r>
              <a:rPr lang="en-US" sz="1600" dirty="0"/>
              <a:t>Alexe Kulikov </a:t>
            </a:r>
            <a:r>
              <a:rPr lang="en-US" sz="1600" b="1" u="sng" dirty="0"/>
              <a:t>(Deputy)</a:t>
            </a:r>
            <a:endParaRPr lang="en-US" sz="1600" dirty="0"/>
          </a:p>
          <a:p>
            <a:r>
              <a:rPr lang="en-US" sz="1600" dirty="0"/>
              <a:t>Ray Mendoza </a:t>
            </a:r>
            <a:r>
              <a:rPr lang="en-US" sz="1600" b="1" dirty="0"/>
              <a:t>(Deputy)</a:t>
            </a:r>
            <a:endParaRPr lang="en-US" sz="1600" dirty="0"/>
          </a:p>
          <a:p>
            <a:r>
              <a:rPr lang="en-US" sz="1600" dirty="0"/>
              <a:t>Johnny Burgess </a:t>
            </a:r>
            <a:r>
              <a:rPr lang="en-US" sz="1600" b="1" dirty="0"/>
              <a:t>(Deputy)</a:t>
            </a:r>
            <a:endParaRPr lang="en-US" sz="1600" dirty="0"/>
          </a:p>
          <a:p>
            <a:r>
              <a:rPr lang="en-US" sz="1600" dirty="0"/>
              <a:t>Ray Brown </a:t>
            </a:r>
            <a:r>
              <a:rPr lang="en-US" sz="1600" b="1" dirty="0"/>
              <a:t>(Deputy)</a:t>
            </a:r>
            <a:endParaRPr lang="en-US" sz="1600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1600200"/>
            <a:ext cx="168276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   Jural Secretary</a:t>
            </a:r>
          </a:p>
          <a:p>
            <a:r>
              <a:rPr lang="en-US" sz="1600" dirty="0"/>
              <a:t>Christina DeMaria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95600" y="1295400"/>
            <a:ext cx="1608133" cy="16619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Justice of</a:t>
            </a:r>
          </a:p>
          <a:p>
            <a:pPr algn="ctr"/>
            <a:r>
              <a:rPr lang="en-US" sz="2400" b="1" dirty="0"/>
              <a:t>The Peace </a:t>
            </a:r>
          </a:p>
          <a:p>
            <a:r>
              <a:rPr lang="en-US" dirty="0"/>
              <a:t>Leanne Slusher</a:t>
            </a:r>
          </a:p>
          <a:p>
            <a:r>
              <a:rPr lang="en-US" dirty="0"/>
              <a:t>  Scott Johnson</a:t>
            </a:r>
          </a:p>
          <a:p>
            <a:r>
              <a:rPr lang="en-US" dirty="0"/>
              <a:t>Pauline White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81800" y="4572000"/>
            <a:ext cx="1992790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Oversight Committee</a:t>
            </a:r>
            <a:endParaRPr lang="en-US" sz="1600" dirty="0"/>
          </a:p>
          <a:p>
            <a:r>
              <a:rPr lang="en-US" sz="1600" dirty="0"/>
              <a:t>       Denise Mraz</a:t>
            </a:r>
          </a:p>
          <a:p>
            <a:r>
              <a:rPr lang="en-US" sz="1600" dirty="0"/>
              <a:t>    Jennifer Phillips</a:t>
            </a:r>
          </a:p>
          <a:p>
            <a:r>
              <a:rPr lang="en-US" sz="1600" dirty="0"/>
              <a:t>    </a:t>
            </a:r>
            <a:r>
              <a:rPr lang="en-US" sz="1600" dirty="0" err="1"/>
              <a:t>Fitu</a:t>
            </a:r>
            <a:r>
              <a:rPr lang="en-US" sz="1600" dirty="0"/>
              <a:t> Robertson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5715000"/>
            <a:ext cx="2133600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Land Patent Office </a:t>
            </a:r>
            <a:endParaRPr lang="en-US" dirty="0"/>
          </a:p>
          <a:p>
            <a:r>
              <a:rPr lang="en-US" dirty="0"/>
              <a:t>       Bruno Nolte 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6800" y="5181600"/>
            <a:ext cx="1665392" cy="12926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400" b="1" dirty="0"/>
              <a:t>    Coroner</a:t>
            </a:r>
          </a:p>
          <a:p>
            <a:r>
              <a:rPr lang="en-US" dirty="0"/>
              <a:t> Nader Rouhani</a:t>
            </a:r>
          </a:p>
          <a:p>
            <a:r>
              <a:rPr lang="en-US" dirty="0"/>
              <a:t>     Assistant</a:t>
            </a:r>
          </a:p>
          <a:p>
            <a:r>
              <a:rPr lang="en-US" dirty="0"/>
              <a:t>   Jill Johnson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10400" y="1295400"/>
            <a:ext cx="133453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Public Notary</a:t>
            </a:r>
          </a:p>
          <a:p>
            <a:r>
              <a:rPr lang="en-US" sz="1600" dirty="0"/>
              <a:t>Pam Banks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10400" y="2057400"/>
            <a:ext cx="128984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 Court Venue</a:t>
            </a:r>
          </a:p>
          <a:p>
            <a:r>
              <a:rPr lang="en-US" sz="1600" dirty="0"/>
              <a:t> Denise Mraz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81800" y="3810000"/>
            <a:ext cx="1966436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Litigation Committee</a:t>
            </a:r>
          </a:p>
          <a:p>
            <a:r>
              <a:rPr lang="en-US" sz="1600" dirty="0"/>
              <a:t>   Pauline White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67000" y="3886200"/>
            <a:ext cx="1985928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    County Clerk</a:t>
            </a:r>
            <a:endParaRPr lang="en-US" dirty="0"/>
          </a:p>
          <a:p>
            <a:r>
              <a:rPr lang="en-US" dirty="0"/>
              <a:t>    Sherri Circione    </a:t>
            </a:r>
          </a:p>
          <a:p>
            <a:r>
              <a:rPr lang="en-US" dirty="0"/>
              <a:t>       Pam Banks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24400" y="4038600"/>
            <a:ext cx="1981201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     Bondsman</a:t>
            </a:r>
          </a:p>
          <a:p>
            <a:r>
              <a:rPr lang="en-US" dirty="0"/>
              <a:t>Frederico Gonzales</a:t>
            </a:r>
          </a:p>
          <a:p>
            <a:r>
              <a:rPr lang="en-US" dirty="0"/>
              <a:t>        Ray Brown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10400" y="2895600"/>
            <a:ext cx="145931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/>
              <a:t>Law Education </a:t>
            </a:r>
          </a:p>
          <a:p>
            <a:r>
              <a:rPr lang="en-US" sz="1600" dirty="0"/>
              <a:t>   Aaron Lucey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3200400"/>
            <a:ext cx="171450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Court Recorder</a:t>
            </a:r>
            <a:r>
              <a:rPr lang="en-US" dirty="0"/>
              <a:t> </a:t>
            </a:r>
          </a:p>
          <a:p>
            <a:r>
              <a:rPr lang="en-US" dirty="0"/>
              <a:t>     Katia Lucey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76800" y="2362200"/>
            <a:ext cx="162704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Record Keeper</a:t>
            </a:r>
            <a:r>
              <a:rPr lang="en-US" dirty="0"/>
              <a:t> </a:t>
            </a:r>
          </a:p>
          <a:p>
            <a:r>
              <a:rPr lang="en-US" dirty="0"/>
              <a:t>     Erica Sideri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52600" y="685800"/>
            <a:ext cx="1285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w Cen MT Condensed" pitchFamily="34" charset="0"/>
              </a:rPr>
              <a:t>Trial  Support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00600" y="838200"/>
            <a:ext cx="3105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w Cen MT Condensed" pitchFamily="34" charset="0"/>
              </a:rPr>
              <a:t>    Jural Support                                 Offices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3200" y="3200400"/>
            <a:ext cx="183543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Marshal At  Arms</a:t>
            </a:r>
          </a:p>
          <a:p>
            <a:r>
              <a:rPr lang="en-US" dirty="0"/>
              <a:t>   Ross Ciricone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90800" y="5181600"/>
            <a:ext cx="211872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  Volunteer at large</a:t>
            </a:r>
            <a:endParaRPr lang="en-US" dirty="0"/>
          </a:p>
          <a:p>
            <a:r>
              <a:rPr lang="en-US" dirty="0"/>
              <a:t>    Nicole Pettay </a:t>
            </a:r>
          </a:p>
          <a:p>
            <a:r>
              <a:rPr lang="en-US" dirty="0"/>
              <a:t> Fredrico Gonzales    </a:t>
            </a:r>
          </a:p>
          <a:p>
            <a:r>
              <a:rPr lang="en-US" dirty="0"/>
              <a:t>       </a:t>
            </a:r>
          </a:p>
        </p:txBody>
      </p:sp>
      <p:cxnSp>
        <p:nvCxnSpPr>
          <p:cNvPr id="40" name="Straight Connector 39"/>
          <p:cNvCxnSpPr>
            <a:stCxn id="34" idx="3"/>
          </p:cNvCxnSpPr>
          <p:nvPr/>
        </p:nvCxnSpPr>
        <p:spPr>
          <a:xfrm rot="5400000">
            <a:off x="1531495" y="916150"/>
            <a:ext cx="219355" cy="386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71800" y="9906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3581400" y="2971800"/>
            <a:ext cx="762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581400" y="48006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486400" y="12192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733800" y="6096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March 10, 2025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362200" y="0"/>
            <a:ext cx="419698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Century Gothic" pitchFamily="34" charset="0"/>
              </a:rPr>
              <a:t>The Clark County Nevada Assembly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8194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</a:p>
        </p:txBody>
      </p:sp>
      <p:sp>
        <p:nvSpPr>
          <p:cNvPr id="38" name="Up Ribbon 37"/>
          <p:cNvSpPr/>
          <p:nvPr/>
        </p:nvSpPr>
        <p:spPr>
          <a:xfrm>
            <a:off x="8229600" y="2286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Up Ribbon 38"/>
          <p:cNvSpPr/>
          <p:nvPr/>
        </p:nvSpPr>
        <p:spPr>
          <a:xfrm>
            <a:off x="6324600" y="1828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Ribbon 40"/>
          <p:cNvSpPr/>
          <p:nvPr/>
        </p:nvSpPr>
        <p:spPr>
          <a:xfrm>
            <a:off x="6324600" y="2667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Up Ribbon 42"/>
          <p:cNvSpPr/>
          <p:nvPr/>
        </p:nvSpPr>
        <p:spPr>
          <a:xfrm>
            <a:off x="6248400" y="3581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 Ribbon 43"/>
          <p:cNvSpPr/>
          <p:nvPr/>
        </p:nvSpPr>
        <p:spPr>
          <a:xfrm>
            <a:off x="6172200" y="4114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Ribbon 44"/>
          <p:cNvSpPr/>
          <p:nvPr/>
        </p:nvSpPr>
        <p:spPr>
          <a:xfrm>
            <a:off x="6324600" y="5257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Ribbon 45"/>
          <p:cNvSpPr/>
          <p:nvPr/>
        </p:nvSpPr>
        <p:spPr>
          <a:xfrm>
            <a:off x="4343400" y="4038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Ribbon 46"/>
          <p:cNvSpPr/>
          <p:nvPr/>
        </p:nvSpPr>
        <p:spPr>
          <a:xfrm>
            <a:off x="4343400" y="3505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Ribbon 47"/>
          <p:cNvSpPr/>
          <p:nvPr/>
        </p:nvSpPr>
        <p:spPr>
          <a:xfrm>
            <a:off x="4343400" y="1447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Up Ribbon 48"/>
          <p:cNvSpPr/>
          <p:nvPr/>
        </p:nvSpPr>
        <p:spPr>
          <a:xfrm>
            <a:off x="2209800" y="1371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Up Ribbon 58"/>
          <p:cNvSpPr/>
          <p:nvPr/>
        </p:nvSpPr>
        <p:spPr>
          <a:xfrm>
            <a:off x="2209800" y="4343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Up Ribbon 61"/>
          <p:cNvSpPr/>
          <p:nvPr/>
        </p:nvSpPr>
        <p:spPr>
          <a:xfrm>
            <a:off x="8305800" y="3124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Ribbon 62"/>
          <p:cNvSpPr/>
          <p:nvPr/>
        </p:nvSpPr>
        <p:spPr>
          <a:xfrm>
            <a:off x="8458200" y="4114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Up Ribbon 63"/>
          <p:cNvSpPr/>
          <p:nvPr/>
        </p:nvSpPr>
        <p:spPr>
          <a:xfrm>
            <a:off x="8534400" y="4953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Up Ribbon 64"/>
          <p:cNvSpPr/>
          <p:nvPr/>
        </p:nvSpPr>
        <p:spPr>
          <a:xfrm>
            <a:off x="8610600" y="6019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Up Ribbon 65"/>
          <p:cNvSpPr/>
          <p:nvPr/>
        </p:nvSpPr>
        <p:spPr>
          <a:xfrm>
            <a:off x="8229600" y="1600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7315200" y="228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928 Req</a:t>
            </a:r>
          </a:p>
        </p:txBody>
      </p:sp>
      <p:sp>
        <p:nvSpPr>
          <p:cNvPr id="68" name="Up Ribbon 67"/>
          <p:cNvSpPr/>
          <p:nvPr/>
        </p:nvSpPr>
        <p:spPr>
          <a:xfrm>
            <a:off x="7010400" y="381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rot="5400000">
            <a:off x="6096000" y="2057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715000" y="2819400"/>
            <a:ext cx="1828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7239000" y="19050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4400" y="1295400"/>
            <a:ext cx="2074992" cy="42473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Militia Membership</a:t>
            </a:r>
          </a:p>
          <a:p>
            <a:r>
              <a:rPr lang="en-US" b="1" dirty="0"/>
              <a:t>  (County /State)</a:t>
            </a:r>
          </a:p>
          <a:p>
            <a:r>
              <a:rPr lang="en-US" dirty="0"/>
              <a:t>   Tamara Amaral</a:t>
            </a:r>
          </a:p>
          <a:p>
            <a:r>
              <a:rPr lang="en-US" dirty="0"/>
              <a:t>    Denise Mraz</a:t>
            </a:r>
          </a:p>
          <a:p>
            <a:r>
              <a:rPr lang="en-US" dirty="0"/>
              <a:t>Rui Mario Gouveia</a:t>
            </a:r>
          </a:p>
          <a:p>
            <a:r>
              <a:rPr lang="en-US" dirty="0"/>
              <a:t>    Dale  Conradt</a:t>
            </a:r>
          </a:p>
          <a:p>
            <a:r>
              <a:rPr lang="en-US" dirty="0"/>
              <a:t>Zdravko   Kekerovic</a:t>
            </a:r>
          </a:p>
          <a:p>
            <a:r>
              <a:rPr lang="en-US" dirty="0"/>
              <a:t>Roshawna  Warren</a:t>
            </a:r>
          </a:p>
          <a:p>
            <a:r>
              <a:rPr lang="en-US" dirty="0"/>
              <a:t>    Dave Kurkovic</a:t>
            </a:r>
          </a:p>
          <a:p>
            <a:r>
              <a:rPr lang="en-US" dirty="0"/>
              <a:t> +Sheriffs Office-5</a:t>
            </a:r>
          </a:p>
          <a:p>
            <a:r>
              <a:rPr lang="en-US" dirty="0"/>
              <a:t>  + Committees- 25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2133600"/>
            <a:ext cx="3429000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b="1" dirty="0"/>
              <a:t>Militia Education (County/State)</a:t>
            </a:r>
          </a:p>
          <a:p>
            <a:r>
              <a:rPr lang="en-US" dirty="0"/>
              <a:t>    Isaac Sandlin Training videos</a:t>
            </a:r>
          </a:p>
          <a:p>
            <a:r>
              <a:rPr lang="en-US" dirty="0"/>
              <a:t>Shallon Bent Mental Preparedness</a:t>
            </a:r>
          </a:p>
          <a:p>
            <a:r>
              <a:rPr lang="en-US" dirty="0"/>
              <a:t>         Eric Heyer  Process /IT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3733800"/>
            <a:ext cx="1687963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Provisions (C/S)</a:t>
            </a:r>
          </a:p>
          <a:p>
            <a:r>
              <a:rPr lang="en-US" dirty="0"/>
              <a:t>Erica Sideri</a:t>
            </a:r>
          </a:p>
          <a:p>
            <a:r>
              <a:rPr lang="en-US" dirty="0"/>
              <a:t>Ion Williams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54371" y="2133600"/>
            <a:ext cx="2389629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Militia Operations(C/S)</a:t>
            </a:r>
          </a:p>
          <a:p>
            <a:r>
              <a:rPr lang="en-US" dirty="0"/>
              <a:t>Federico Gonzales</a:t>
            </a:r>
          </a:p>
          <a:p>
            <a:r>
              <a:rPr lang="en-US" dirty="0"/>
              <a:t>Zdravko  Kekerovic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791200"/>
            <a:ext cx="7560339" cy="646331"/>
          </a:xfrm>
          <a:prstGeom prst="rect">
            <a:avLst/>
          </a:prstGeom>
          <a:solidFill>
            <a:srgbClr val="CC9900">
              <a:alpha val="5882"/>
            </a:srgbClr>
          </a:solidFill>
        </p:spPr>
        <p:txBody>
          <a:bodyPr wrap="none" rtlCol="0">
            <a:spAutoFit/>
          </a:bodyPr>
          <a:lstStyle/>
          <a:p>
            <a:r>
              <a:rPr lang="en-US" i="1" dirty="0">
                <a:latin typeface="Centaur" pitchFamily="18" charset="0"/>
              </a:rPr>
              <a:t>Self Reliance    Trust   Disaster Prep    Family   Common Defense    Training   Support</a:t>
            </a:r>
          </a:p>
          <a:p>
            <a:r>
              <a:rPr lang="en-US" i="1" dirty="0">
                <a:latin typeface="Centaur" pitchFamily="18" charset="0"/>
              </a:rPr>
              <a:t>Emergency   Preparation    Natural Health   Sustainability  Food Storage  Networking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762000"/>
            <a:ext cx="2647200" cy="12926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/>
              <a:t>State Militia Commander </a:t>
            </a:r>
          </a:p>
          <a:p>
            <a:r>
              <a:rPr lang="en-US" dirty="0"/>
              <a:t>   </a:t>
            </a:r>
            <a:r>
              <a:rPr lang="en-US" i="1" dirty="0"/>
              <a:t>Nominee/In Training</a:t>
            </a:r>
          </a:p>
          <a:p>
            <a:r>
              <a:rPr lang="en-US" sz="2400" dirty="0"/>
              <a:t>     Shallon Bent </a:t>
            </a:r>
          </a:p>
          <a:p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1676400" y="1143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28800" y="990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2200" y="7620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March 10, 2025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9718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62000" y="0"/>
            <a:ext cx="419698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Century Gothic" pitchFamily="34" charset="0"/>
              </a:rPr>
              <a:t>The Clark County Nevada Assembly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304800"/>
            <a:ext cx="3590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Militia Assembly</a:t>
            </a:r>
          </a:p>
        </p:txBody>
      </p:sp>
      <p:sp>
        <p:nvSpPr>
          <p:cNvPr id="17" name="Up Ribbon 16"/>
          <p:cNvSpPr/>
          <p:nvPr/>
        </p:nvSpPr>
        <p:spPr>
          <a:xfrm>
            <a:off x="6934200" y="685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 Ribbon 17"/>
          <p:cNvSpPr/>
          <p:nvPr/>
        </p:nvSpPr>
        <p:spPr>
          <a:xfrm>
            <a:off x="5334000" y="2133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Ribbon 18"/>
          <p:cNvSpPr/>
          <p:nvPr/>
        </p:nvSpPr>
        <p:spPr>
          <a:xfrm>
            <a:off x="8229600" y="2133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 Ribbon 19"/>
          <p:cNvSpPr/>
          <p:nvPr/>
        </p:nvSpPr>
        <p:spPr>
          <a:xfrm>
            <a:off x="7543800" y="4191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Ribbon 21"/>
          <p:cNvSpPr/>
          <p:nvPr/>
        </p:nvSpPr>
        <p:spPr>
          <a:xfrm>
            <a:off x="6248400" y="228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553200" y="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928 Req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516</Words>
  <Application>Microsoft Office PowerPoint</Application>
  <PresentationFormat>On-screen Show (4:3)</PresentationFormat>
  <Paragraphs>152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Centaur</vt:lpstr>
      <vt:lpstr>Century Gothic</vt:lpstr>
      <vt:lpstr>Elephant</vt:lpstr>
      <vt:lpstr>Tw Cen MT Condensed</vt:lpstr>
      <vt:lpstr>Office Theme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William Roper</cp:lastModifiedBy>
  <cp:revision>4</cp:revision>
  <dcterms:created xsi:type="dcterms:W3CDTF">2025-03-10T21:41:59Z</dcterms:created>
  <dcterms:modified xsi:type="dcterms:W3CDTF">2025-03-14T14:53:51Z</dcterms:modified>
</cp:coreProperties>
</file>