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1614" y="-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144E-ECBB-4200-B37D-17B5E5B6D0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144E-ECBB-4200-B37D-17B5E5B6D0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144E-ECBB-4200-B37D-17B5E5B6D0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144E-ECBB-4200-B37D-17B5E5B6D0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144E-ECBB-4200-B37D-17B5E5B6D0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144E-ECBB-4200-B37D-17B5E5B6D0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144E-ECBB-4200-B37D-17B5E5B6D0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144E-ECBB-4200-B37D-17B5E5B6D0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144E-ECBB-4200-B37D-17B5E5B6D0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144E-ECBB-4200-B37D-17B5E5B6D0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144E-ECBB-4200-B37D-17B5E5B6D0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800D1-EF39-41D6-8973-3ABDF2AD5EF7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42144E-ECBB-4200-B37D-17B5E5B6D0B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4" name="Straight Connector 33"/>
          <p:cNvCxnSpPr>
            <a:stCxn id="25" idx="4"/>
          </p:cNvCxnSpPr>
          <p:nvPr/>
        </p:nvCxnSpPr>
        <p:spPr>
          <a:xfrm rot="16200000" flipH="1">
            <a:off x="2247900" y="3848100"/>
            <a:ext cx="5029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457200" y="838200"/>
            <a:ext cx="1981200" cy="4572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04800" y="3124200"/>
            <a:ext cx="2438400" cy="76944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      Vetting Committee</a:t>
            </a:r>
          </a:p>
          <a:p>
            <a:r>
              <a:rPr lang="en-US" sz="1400" b="1" dirty="0" smtClean="0"/>
              <a:t>            </a:t>
            </a:r>
            <a:r>
              <a:rPr lang="en-US" sz="1400" dirty="0" smtClean="0"/>
              <a:t>Aaron Lucey Chair</a:t>
            </a:r>
          </a:p>
          <a:p>
            <a:r>
              <a:rPr lang="en-US" sz="1400" dirty="0" smtClean="0"/>
              <a:t>       Jill Johnson  Pam Banks</a:t>
            </a:r>
            <a:endParaRPr lang="en-US" sz="1400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4267200"/>
            <a:ext cx="2404569" cy="10464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   Education and Planning</a:t>
            </a:r>
            <a:endParaRPr lang="en-US" sz="1600" dirty="0" smtClean="0"/>
          </a:p>
          <a:p>
            <a:r>
              <a:rPr lang="en-US" dirty="0" smtClean="0"/>
              <a:t>     </a:t>
            </a:r>
            <a:r>
              <a:rPr lang="en-US" sz="1400" dirty="0" smtClean="0"/>
              <a:t>        Alexe Kulikov </a:t>
            </a:r>
          </a:p>
          <a:p>
            <a:r>
              <a:rPr lang="en-US" sz="1400" i="1" dirty="0" smtClean="0"/>
              <a:t>   </a:t>
            </a:r>
            <a:r>
              <a:rPr lang="en-US" sz="1400" i="1" u="sng" dirty="0" smtClean="0"/>
              <a:t>American Way Homeschool</a:t>
            </a:r>
          </a:p>
          <a:p>
            <a:r>
              <a:rPr lang="en-US" sz="1400" dirty="0" smtClean="0"/>
              <a:t>  Niki Shkurtaj   Jennifer Philips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886200" y="5867400"/>
            <a:ext cx="1835439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Marshal At  Arms</a:t>
            </a:r>
          </a:p>
          <a:p>
            <a:r>
              <a:rPr lang="en-US" dirty="0" smtClean="0"/>
              <a:t>   Ross Ciricone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477000" y="5867400"/>
            <a:ext cx="2338910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 </a:t>
            </a:r>
            <a:r>
              <a:rPr lang="en-US" sz="1400" b="1" dirty="0" smtClean="0"/>
              <a:t>Outreach / Events/ Website</a:t>
            </a:r>
            <a:endParaRPr lang="en-US" sz="1400" dirty="0" smtClean="0"/>
          </a:p>
          <a:p>
            <a:r>
              <a:rPr lang="en-US" dirty="0" smtClean="0"/>
              <a:t>       Denise Mraz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04800" y="1676400"/>
            <a:ext cx="2439579" cy="120032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ot"/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 Elections Committee</a:t>
            </a:r>
            <a:endParaRPr lang="en-US" dirty="0" smtClean="0"/>
          </a:p>
          <a:p>
            <a:r>
              <a:rPr lang="en-US" dirty="0" smtClean="0"/>
              <a:t>       Katia Lucey - Co </a:t>
            </a:r>
          </a:p>
          <a:p>
            <a:r>
              <a:rPr lang="en-US" dirty="0"/>
              <a:t> </a:t>
            </a:r>
            <a:r>
              <a:rPr lang="en-US" dirty="0" smtClean="0"/>
              <a:t>Fa’aana Robertson - Co </a:t>
            </a:r>
          </a:p>
          <a:p>
            <a:r>
              <a:rPr lang="en-US" dirty="0" smtClean="0"/>
              <a:t>       Carolyn St John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429000" y="5105400"/>
            <a:ext cx="2743200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b="1" dirty="0" smtClean="0"/>
              <a:t>              </a:t>
            </a:r>
            <a:r>
              <a:rPr lang="en-US" sz="1400" b="1" dirty="0" smtClean="0"/>
              <a:t>Ombudsman</a:t>
            </a:r>
            <a:endParaRPr lang="en-US" sz="1400" dirty="0" smtClean="0"/>
          </a:p>
          <a:p>
            <a:r>
              <a:rPr lang="en-US" sz="1400" dirty="0" smtClean="0"/>
              <a:t> Scott </a:t>
            </a:r>
            <a:r>
              <a:rPr lang="en-US" sz="1400" dirty="0" smtClean="0"/>
              <a:t>Johnson Pauline </a:t>
            </a:r>
            <a:r>
              <a:rPr lang="en-US" sz="1400" dirty="0" smtClean="0"/>
              <a:t>White</a:t>
            </a:r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3810000" y="4343400"/>
            <a:ext cx="1994585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 Treasurer -County</a:t>
            </a:r>
            <a:endParaRPr lang="en-US" dirty="0" smtClean="0"/>
          </a:p>
          <a:p>
            <a:r>
              <a:rPr lang="en-US" dirty="0" smtClean="0"/>
              <a:t>  Michelle Schmidt 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657600" y="1447800"/>
            <a:ext cx="2199320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ot"/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    Chairman Pro Tem </a:t>
            </a:r>
            <a:endParaRPr lang="en-US" dirty="0" smtClean="0"/>
          </a:p>
          <a:p>
            <a:r>
              <a:rPr lang="en-US" dirty="0" smtClean="0"/>
              <a:t>        Aaron Lucey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477000" y="2209800"/>
            <a:ext cx="2152641" cy="147732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        Secretary</a:t>
            </a:r>
          </a:p>
          <a:p>
            <a:r>
              <a:rPr lang="en-US" b="1" dirty="0" smtClean="0"/>
              <a:t>   Record Keeping</a:t>
            </a:r>
          </a:p>
          <a:p>
            <a:r>
              <a:rPr lang="en-US" b="1" dirty="0"/>
              <a:t> </a:t>
            </a:r>
            <a:r>
              <a:rPr lang="en-US" b="1" dirty="0" smtClean="0"/>
              <a:t>    Open Project</a:t>
            </a:r>
          </a:p>
          <a:p>
            <a:r>
              <a:rPr lang="en-US" dirty="0" smtClean="0"/>
              <a:t>     Fitu Robertson </a:t>
            </a:r>
          </a:p>
          <a:p>
            <a:r>
              <a:rPr lang="en-US" dirty="0" smtClean="0"/>
              <a:t>    Carolyn St John      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324600" y="1371600"/>
            <a:ext cx="2326599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    County Coordinator </a:t>
            </a:r>
            <a:endParaRPr lang="en-US" dirty="0" smtClean="0"/>
          </a:p>
          <a:p>
            <a:r>
              <a:rPr lang="en-US" dirty="0" smtClean="0"/>
              <a:t>       Rockie Roper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6553200" y="3810000"/>
            <a:ext cx="1972720" cy="120032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   IT/Infrastructure </a:t>
            </a:r>
            <a:endParaRPr lang="en-US" dirty="0" smtClean="0"/>
          </a:p>
          <a:p>
            <a:r>
              <a:rPr lang="en-US" dirty="0" smtClean="0"/>
              <a:t>      Rockie Roper</a:t>
            </a:r>
          </a:p>
          <a:p>
            <a:r>
              <a:rPr lang="en-US" dirty="0" smtClean="0"/>
              <a:t>    James  Hu -  AI</a:t>
            </a:r>
          </a:p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6629400" y="5105400"/>
            <a:ext cx="1835952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 Reg Z / Process  </a:t>
            </a:r>
            <a:endParaRPr lang="en-US" dirty="0" smtClean="0"/>
          </a:p>
          <a:p>
            <a:r>
              <a:rPr lang="en-US" dirty="0" smtClean="0"/>
              <a:t>     Max Taylor 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28600" y="5486400"/>
            <a:ext cx="2623923" cy="120032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                  Banking</a:t>
            </a:r>
            <a:endParaRPr lang="en-US" sz="1600" dirty="0" smtClean="0"/>
          </a:p>
          <a:p>
            <a:r>
              <a:rPr lang="en-US" sz="1400" dirty="0" smtClean="0"/>
              <a:t>Jennifer  Walton    Venise  Shazier</a:t>
            </a:r>
          </a:p>
          <a:p>
            <a:r>
              <a:rPr lang="en-US" sz="1400" dirty="0" smtClean="0"/>
              <a:t>  Chet  Kelsey          John  Eatman</a:t>
            </a:r>
          </a:p>
          <a:p>
            <a:r>
              <a:rPr lang="en-US" sz="1400" dirty="0" smtClean="0"/>
              <a:t> Jabari Fletcher          Jonda Ross</a:t>
            </a:r>
          </a:p>
          <a:p>
            <a:r>
              <a:rPr lang="en-US" sz="1400" dirty="0" smtClean="0"/>
              <a:t>        Catherine  Villadelgado       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3352800" y="2272863"/>
            <a:ext cx="2819400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          Recording </a:t>
            </a:r>
            <a:r>
              <a:rPr lang="en-US" sz="1600" b="1" dirty="0" smtClean="0"/>
              <a:t>Secretary</a:t>
            </a:r>
          </a:p>
          <a:p>
            <a:r>
              <a:rPr lang="en-US" sz="1400" b="1" dirty="0" smtClean="0"/>
              <a:t>        </a:t>
            </a:r>
            <a:r>
              <a:rPr lang="en-US" sz="1600" dirty="0" smtClean="0"/>
              <a:t>Aaron Lucey </a:t>
            </a:r>
            <a:r>
              <a:rPr lang="en-US" sz="1600" dirty="0" smtClean="0"/>
              <a:t>   </a:t>
            </a:r>
            <a:r>
              <a:rPr lang="en-US" sz="1600" dirty="0" smtClean="0"/>
              <a:t>Katia Lucey</a:t>
            </a:r>
          </a:p>
          <a:p>
            <a:r>
              <a:rPr lang="en-US" sz="1600" dirty="0" smtClean="0"/>
              <a:t>         Lora Kelsey </a:t>
            </a:r>
            <a:r>
              <a:rPr lang="en-US" sz="1600" dirty="0" smtClean="0"/>
              <a:t>  </a:t>
            </a:r>
            <a:r>
              <a:rPr lang="en-US" sz="1600" dirty="0" smtClean="0"/>
              <a:t>Ray Brown</a:t>
            </a:r>
            <a:endParaRPr lang="en-US" sz="1400" dirty="0"/>
          </a:p>
        </p:txBody>
      </p:sp>
      <p:sp>
        <p:nvSpPr>
          <p:cNvPr id="21" name="TextBox 20"/>
          <p:cNvSpPr txBox="1"/>
          <p:nvPr/>
        </p:nvSpPr>
        <p:spPr>
          <a:xfrm>
            <a:off x="2667000" y="304800"/>
            <a:ext cx="40934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  <a:latin typeface="Elephant" pitchFamily="18" charset="0"/>
              </a:rPr>
              <a:t>Regular  Assembly</a:t>
            </a:r>
            <a:endParaRPr lang="en-US" sz="3200" dirty="0">
              <a:solidFill>
                <a:schemeClr val="bg1">
                  <a:lumMod val="50000"/>
                </a:schemeClr>
              </a:solidFill>
              <a:latin typeface="Elephant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191000" y="685800"/>
            <a:ext cx="91403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/>
              <a:t>March </a:t>
            </a:r>
            <a:r>
              <a:rPr lang="en-US" sz="900" dirty="0" smtClean="0"/>
              <a:t>12, </a:t>
            </a:r>
            <a:r>
              <a:rPr lang="en-US" sz="900" dirty="0" smtClean="0"/>
              <a:t>2025</a:t>
            </a:r>
            <a:endParaRPr lang="en-US" sz="900" dirty="0"/>
          </a:p>
        </p:txBody>
      </p:sp>
      <p:sp>
        <p:nvSpPr>
          <p:cNvPr id="23" name="TextBox 22"/>
          <p:cNvSpPr txBox="1"/>
          <p:nvPr/>
        </p:nvSpPr>
        <p:spPr>
          <a:xfrm>
            <a:off x="685800" y="838200"/>
            <a:ext cx="13202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Committees</a:t>
            </a:r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3733800" y="914400"/>
            <a:ext cx="1981200" cy="4572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6248400" y="838200"/>
            <a:ext cx="2362200" cy="4572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6553200" y="914400"/>
            <a:ext cx="16777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Organizational Supports</a:t>
            </a:r>
            <a:endParaRPr lang="en-US" sz="1200" dirty="0"/>
          </a:p>
        </p:txBody>
      </p:sp>
      <p:sp>
        <p:nvSpPr>
          <p:cNvPr id="28" name="TextBox 27"/>
          <p:cNvSpPr txBox="1"/>
          <p:nvPr/>
        </p:nvSpPr>
        <p:spPr>
          <a:xfrm>
            <a:off x="4038600" y="914400"/>
            <a:ext cx="1357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Vetted Roles</a:t>
            </a:r>
            <a:endParaRPr lang="en-US" dirty="0"/>
          </a:p>
        </p:txBody>
      </p:sp>
      <p:cxnSp>
        <p:nvCxnSpPr>
          <p:cNvPr id="32" name="Straight Connector 31"/>
          <p:cNvCxnSpPr>
            <a:stCxn id="25" idx="6"/>
          </p:cNvCxnSpPr>
          <p:nvPr/>
        </p:nvCxnSpPr>
        <p:spPr>
          <a:xfrm>
            <a:off x="5715000" y="1143000"/>
            <a:ext cx="6858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25" idx="2"/>
          </p:cNvCxnSpPr>
          <p:nvPr/>
        </p:nvCxnSpPr>
        <p:spPr>
          <a:xfrm rot="10800000" flipV="1">
            <a:off x="2743200" y="1143000"/>
            <a:ext cx="9906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25" idx="2"/>
            <a:endCxn id="4" idx="3"/>
          </p:cNvCxnSpPr>
          <p:nvPr/>
        </p:nvCxnSpPr>
        <p:spPr>
          <a:xfrm rot="10800000" flipV="1">
            <a:off x="2743200" y="1142999"/>
            <a:ext cx="990600" cy="23659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2590800" y="0"/>
            <a:ext cx="4196983" cy="369332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entury Gothic" pitchFamily="34" charset="0"/>
              </a:rPr>
              <a:t>The Clark County Nevada Assembly</a:t>
            </a:r>
            <a:endParaRPr lang="en-US" dirty="0">
              <a:latin typeface="Century Gothic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048000" y="6581001"/>
            <a:ext cx="35281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Copyright 2025 All Rights Reserved Without Prejudice</a:t>
            </a:r>
            <a:endParaRPr lang="en-US" sz="12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0" name="Up Ribbon 29"/>
          <p:cNvSpPr/>
          <p:nvPr/>
        </p:nvSpPr>
        <p:spPr>
          <a:xfrm>
            <a:off x="7010400" y="3810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7315200" y="2286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928 Req</a:t>
            </a:r>
            <a:endParaRPr lang="en-US" dirty="0"/>
          </a:p>
        </p:txBody>
      </p:sp>
      <p:sp>
        <p:nvSpPr>
          <p:cNvPr id="37" name="Up Ribbon 36"/>
          <p:cNvSpPr/>
          <p:nvPr/>
        </p:nvSpPr>
        <p:spPr>
          <a:xfrm>
            <a:off x="5638800" y="18288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Up Ribbon 40"/>
          <p:cNvSpPr/>
          <p:nvPr/>
        </p:nvSpPr>
        <p:spPr>
          <a:xfrm>
            <a:off x="2514600" y="17526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Up Ribbon 41"/>
          <p:cNvSpPr/>
          <p:nvPr/>
        </p:nvSpPr>
        <p:spPr>
          <a:xfrm>
            <a:off x="2438400" y="32004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Up Ribbon 42"/>
          <p:cNvSpPr/>
          <p:nvPr/>
        </p:nvSpPr>
        <p:spPr>
          <a:xfrm>
            <a:off x="2514600" y="44196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Up Ribbon 43"/>
          <p:cNvSpPr/>
          <p:nvPr/>
        </p:nvSpPr>
        <p:spPr>
          <a:xfrm>
            <a:off x="2438400" y="55626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Up Ribbon 44"/>
          <p:cNvSpPr/>
          <p:nvPr/>
        </p:nvSpPr>
        <p:spPr>
          <a:xfrm>
            <a:off x="8458200" y="14478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Up Ribbon 45"/>
          <p:cNvSpPr/>
          <p:nvPr/>
        </p:nvSpPr>
        <p:spPr>
          <a:xfrm>
            <a:off x="8305800" y="22860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Up Ribbon 46"/>
          <p:cNvSpPr/>
          <p:nvPr/>
        </p:nvSpPr>
        <p:spPr>
          <a:xfrm>
            <a:off x="8382000" y="38862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Up Ribbon 47"/>
          <p:cNvSpPr/>
          <p:nvPr/>
        </p:nvSpPr>
        <p:spPr>
          <a:xfrm>
            <a:off x="8305800" y="51816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Up Ribbon 48"/>
          <p:cNvSpPr/>
          <p:nvPr/>
        </p:nvSpPr>
        <p:spPr>
          <a:xfrm>
            <a:off x="8382000" y="62484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Up Ribbon 49"/>
          <p:cNvSpPr/>
          <p:nvPr/>
        </p:nvSpPr>
        <p:spPr>
          <a:xfrm>
            <a:off x="5638800" y="23622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Up Ribbon 50"/>
          <p:cNvSpPr/>
          <p:nvPr/>
        </p:nvSpPr>
        <p:spPr>
          <a:xfrm>
            <a:off x="6324600" y="34290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Up Ribbon 51"/>
          <p:cNvSpPr/>
          <p:nvPr/>
        </p:nvSpPr>
        <p:spPr>
          <a:xfrm>
            <a:off x="5715000" y="45720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Up Ribbon 52"/>
          <p:cNvSpPr/>
          <p:nvPr/>
        </p:nvSpPr>
        <p:spPr>
          <a:xfrm>
            <a:off x="5562600" y="60960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/>
          <p:cNvSpPr txBox="1"/>
          <p:nvPr/>
        </p:nvSpPr>
        <p:spPr>
          <a:xfrm>
            <a:off x="3505200" y="3276600"/>
            <a:ext cx="2667000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b="1" dirty="0" smtClean="0"/>
              <a:t> </a:t>
            </a:r>
            <a:r>
              <a:rPr lang="en-US" b="1" dirty="0" smtClean="0"/>
              <a:t>       </a:t>
            </a:r>
            <a:r>
              <a:rPr lang="en-US" sz="1200" b="1" dirty="0" smtClean="0"/>
              <a:t>Committee of the Whole</a:t>
            </a:r>
            <a:endParaRPr lang="en-US" sz="1200" dirty="0" smtClean="0"/>
          </a:p>
          <a:p>
            <a:r>
              <a:rPr lang="en-US" sz="1200" dirty="0" smtClean="0"/>
              <a:t>  </a:t>
            </a:r>
            <a:r>
              <a:rPr lang="en-US" sz="1200" dirty="0" smtClean="0"/>
              <a:t>Aaron Lucey    Jill Johnson </a:t>
            </a:r>
          </a:p>
          <a:p>
            <a:r>
              <a:rPr lang="en-US" sz="1200" dirty="0" smtClean="0"/>
              <a:t>Denise Mraz   Ross </a:t>
            </a:r>
            <a:r>
              <a:rPr lang="en-US" sz="1200" dirty="0" err="1" smtClean="0"/>
              <a:t>Cincione</a:t>
            </a:r>
            <a:endParaRPr lang="en-US" sz="1200" dirty="0" smtClean="0"/>
          </a:p>
          <a:p>
            <a:r>
              <a:rPr lang="en-US" sz="1200" dirty="0" smtClean="0"/>
              <a:t>Katia Lucey   up to 4  ASN</a:t>
            </a:r>
            <a:endParaRPr lang="en-US" dirty="0"/>
          </a:p>
        </p:txBody>
      </p:sp>
      <p:sp>
        <p:nvSpPr>
          <p:cNvPr id="55" name="Up Ribbon 54"/>
          <p:cNvSpPr/>
          <p:nvPr/>
        </p:nvSpPr>
        <p:spPr>
          <a:xfrm>
            <a:off x="5715000" y="33528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/>
          <p:cNvSpPr/>
          <p:nvPr/>
        </p:nvSpPr>
        <p:spPr>
          <a:xfrm>
            <a:off x="5486400" y="2057400"/>
            <a:ext cx="45719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5486400" y="2971800"/>
            <a:ext cx="45719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5486400" y="3733800"/>
            <a:ext cx="45719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/>
          <p:cNvSpPr/>
          <p:nvPr/>
        </p:nvSpPr>
        <p:spPr>
          <a:xfrm>
            <a:off x="5486400" y="4800600"/>
            <a:ext cx="45719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3581400" y="3733800"/>
            <a:ext cx="76200" cy="2286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6781800" y="762000"/>
            <a:ext cx="1600200" cy="4572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4724400" y="762000"/>
            <a:ext cx="1600200" cy="4572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1600200" y="609600"/>
            <a:ext cx="1600200" cy="4572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743200" y="228600"/>
            <a:ext cx="330385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  <a:latin typeface="Elephant" pitchFamily="18" charset="0"/>
              </a:rPr>
              <a:t>Jural Assembly</a:t>
            </a:r>
          </a:p>
          <a:p>
            <a:pPr algn="ctr"/>
            <a:endParaRPr lang="en-US" sz="3200" dirty="0">
              <a:solidFill>
                <a:schemeClr val="bg1">
                  <a:lumMod val="50000"/>
                </a:schemeClr>
              </a:solidFill>
              <a:latin typeface="Elephant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1219200"/>
            <a:ext cx="2133600" cy="232371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Jury Pool </a:t>
            </a:r>
          </a:p>
          <a:p>
            <a:r>
              <a:rPr lang="en-US" sz="1100" dirty="0" smtClean="0"/>
              <a:t>Bruno Nolte   Fa’aana Robertson</a:t>
            </a:r>
          </a:p>
          <a:p>
            <a:r>
              <a:rPr lang="en-US" sz="1100" dirty="0" smtClean="0"/>
              <a:t>Ross Ciricione      Ion Williams </a:t>
            </a:r>
          </a:p>
          <a:p>
            <a:r>
              <a:rPr lang="en-US" sz="1100" dirty="0" smtClean="0"/>
              <a:t>Jin </a:t>
            </a:r>
            <a:r>
              <a:rPr lang="en-US" sz="1100" dirty="0" smtClean="0"/>
              <a:t>Hong </a:t>
            </a:r>
            <a:r>
              <a:rPr lang="en-US" sz="1100" dirty="0" smtClean="0"/>
              <a:t>Nuygen </a:t>
            </a:r>
            <a:endParaRPr lang="en-US" sz="1100" dirty="0" smtClean="0"/>
          </a:p>
          <a:p>
            <a:r>
              <a:rPr lang="en-US" sz="1100" dirty="0" smtClean="0"/>
              <a:t>Jonda  Ross   Lance Nolte</a:t>
            </a:r>
          </a:p>
          <a:p>
            <a:r>
              <a:rPr lang="en-US" sz="1100" dirty="0" smtClean="0"/>
              <a:t>Erica Sideri   Derrick Rodgers</a:t>
            </a:r>
          </a:p>
          <a:p>
            <a:r>
              <a:rPr lang="en-US" sz="1100" dirty="0" smtClean="0"/>
              <a:t>John Eatman   Johnny Burgess</a:t>
            </a:r>
          </a:p>
          <a:p>
            <a:r>
              <a:rPr lang="en-US" sz="1100" dirty="0" smtClean="0"/>
              <a:t>Susan Mueller   Tamika Pollard</a:t>
            </a:r>
          </a:p>
          <a:p>
            <a:r>
              <a:rPr lang="en-US" sz="1100" dirty="0" smtClean="0"/>
              <a:t>Simon Caccia     Kirk Pettay</a:t>
            </a:r>
          </a:p>
          <a:p>
            <a:r>
              <a:rPr lang="en-US" sz="1100" dirty="0" smtClean="0"/>
              <a:t>Ruby Payne      Michael  Thomas</a:t>
            </a:r>
          </a:p>
          <a:p>
            <a:r>
              <a:rPr lang="en-US" sz="1100" dirty="0" smtClean="0"/>
              <a:t>Roshwana </a:t>
            </a:r>
            <a:r>
              <a:rPr lang="en-US" sz="1100" dirty="0" smtClean="0"/>
              <a:t>Warren </a:t>
            </a:r>
            <a:endParaRPr lang="en-US" sz="1100" dirty="0" smtClean="0"/>
          </a:p>
          <a:p>
            <a:r>
              <a:rPr lang="en-US" sz="1100" dirty="0" smtClean="0"/>
              <a:t>Falefituoa </a:t>
            </a:r>
            <a:r>
              <a:rPr lang="en-US" sz="1100" dirty="0" smtClean="0"/>
              <a:t>Robertson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28600" y="3962400"/>
            <a:ext cx="2260234" cy="246221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5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Office of Sheriff</a:t>
            </a:r>
          </a:p>
          <a:p>
            <a:r>
              <a:rPr lang="en-US" sz="1600" dirty="0" smtClean="0"/>
              <a:t>Sheriff Keith </a:t>
            </a:r>
            <a:r>
              <a:rPr lang="en-US" sz="1600" dirty="0"/>
              <a:t>Van </a:t>
            </a:r>
            <a:r>
              <a:rPr lang="en-US" sz="1600" dirty="0" smtClean="0"/>
              <a:t>Love</a:t>
            </a:r>
            <a:endParaRPr lang="en-US" sz="1600" dirty="0"/>
          </a:p>
          <a:p>
            <a:r>
              <a:rPr lang="en-US" sz="1600" dirty="0" smtClean="0"/>
              <a:t>Undersheriff Tom </a:t>
            </a:r>
            <a:r>
              <a:rPr lang="en-US" sz="1600" dirty="0"/>
              <a:t>Varga </a:t>
            </a:r>
          </a:p>
          <a:p>
            <a:r>
              <a:rPr lang="en-US" sz="1600" dirty="0"/>
              <a:t>Simon Farrow </a:t>
            </a:r>
            <a:r>
              <a:rPr lang="en-US" sz="1600" b="1" dirty="0"/>
              <a:t>(</a:t>
            </a:r>
            <a:r>
              <a:rPr lang="en-US" sz="1600" b="1" dirty="0" smtClean="0"/>
              <a:t>Deputy)</a:t>
            </a:r>
          </a:p>
          <a:p>
            <a:r>
              <a:rPr lang="en-US" sz="1600" dirty="0" smtClean="0"/>
              <a:t>Alexe </a:t>
            </a:r>
            <a:r>
              <a:rPr lang="en-US" sz="1600" dirty="0"/>
              <a:t>Kulikov </a:t>
            </a:r>
            <a:r>
              <a:rPr lang="en-US" sz="1600" b="1" u="sng" dirty="0"/>
              <a:t>(</a:t>
            </a:r>
            <a:r>
              <a:rPr lang="en-US" sz="1600" b="1" u="sng" dirty="0" smtClean="0"/>
              <a:t>Deputy)</a:t>
            </a:r>
            <a:endParaRPr lang="en-US" sz="1600" dirty="0"/>
          </a:p>
          <a:p>
            <a:r>
              <a:rPr lang="en-US" sz="1600" dirty="0"/>
              <a:t>Ray Mendoza </a:t>
            </a:r>
            <a:r>
              <a:rPr lang="en-US" sz="1600" b="1" dirty="0"/>
              <a:t>(</a:t>
            </a:r>
            <a:r>
              <a:rPr lang="en-US" sz="1600" b="1" dirty="0" smtClean="0"/>
              <a:t>Deputy)</a:t>
            </a:r>
            <a:endParaRPr lang="en-US" sz="1600" dirty="0"/>
          </a:p>
          <a:p>
            <a:r>
              <a:rPr lang="en-US" sz="1600" dirty="0"/>
              <a:t>Johnny Burgess </a:t>
            </a:r>
            <a:r>
              <a:rPr lang="en-US" sz="1600" b="1" dirty="0"/>
              <a:t>(</a:t>
            </a:r>
            <a:r>
              <a:rPr lang="en-US" sz="1600" b="1" dirty="0" smtClean="0"/>
              <a:t>Deputy)</a:t>
            </a:r>
            <a:endParaRPr lang="en-US" sz="1600" dirty="0"/>
          </a:p>
          <a:p>
            <a:r>
              <a:rPr lang="en-US" sz="1600" dirty="0"/>
              <a:t>Ray Brown </a:t>
            </a:r>
            <a:r>
              <a:rPr lang="en-US" sz="1600" b="1" dirty="0"/>
              <a:t>(</a:t>
            </a:r>
            <a:r>
              <a:rPr lang="en-US" sz="1600" b="1" dirty="0" smtClean="0"/>
              <a:t>Deputy)</a:t>
            </a:r>
            <a:endParaRPr lang="en-US" sz="1600" dirty="0" smtClean="0"/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800600" y="1600200"/>
            <a:ext cx="1682768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   Jural Secretary</a:t>
            </a:r>
          </a:p>
          <a:p>
            <a:r>
              <a:rPr lang="en-US" sz="1600" dirty="0" smtClean="0"/>
              <a:t>Christina DeMaria</a:t>
            </a:r>
            <a:endParaRPr lang="en-U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2895600" y="1295400"/>
            <a:ext cx="1608133" cy="166199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Justice of</a:t>
            </a:r>
          </a:p>
          <a:p>
            <a:pPr algn="ctr"/>
            <a:r>
              <a:rPr lang="en-US" sz="2400" b="1" dirty="0" smtClean="0"/>
              <a:t>The Peace </a:t>
            </a:r>
          </a:p>
          <a:p>
            <a:r>
              <a:rPr lang="en-US" dirty="0" smtClean="0"/>
              <a:t>Leanne Slusher</a:t>
            </a:r>
          </a:p>
          <a:p>
            <a:r>
              <a:rPr lang="en-US" dirty="0" smtClean="0"/>
              <a:t>  Scott Johnson</a:t>
            </a:r>
          </a:p>
          <a:p>
            <a:r>
              <a:rPr lang="en-US" dirty="0" smtClean="0"/>
              <a:t>Pauline White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781800" y="4572000"/>
            <a:ext cx="1992790" cy="132343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Oversight </a:t>
            </a:r>
            <a:r>
              <a:rPr lang="en-US" sz="1600" b="1" dirty="0" smtClean="0"/>
              <a:t>Committee</a:t>
            </a:r>
          </a:p>
          <a:p>
            <a:r>
              <a:rPr lang="en-US" sz="1600" dirty="0" smtClean="0"/>
              <a:t> </a:t>
            </a:r>
            <a:r>
              <a:rPr lang="en-US" sz="1600" dirty="0" smtClean="0"/>
              <a:t> Scott Johnson</a:t>
            </a:r>
            <a:endParaRPr lang="en-US" sz="1600" dirty="0" smtClean="0"/>
          </a:p>
          <a:p>
            <a:r>
              <a:rPr lang="en-US" sz="1600" dirty="0" smtClean="0"/>
              <a:t>       Denise Mraz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Jennifer </a:t>
            </a:r>
            <a:r>
              <a:rPr lang="en-US" sz="1600" dirty="0" smtClean="0"/>
              <a:t>Phillips</a:t>
            </a:r>
          </a:p>
          <a:p>
            <a:r>
              <a:rPr lang="en-US" sz="1600" dirty="0" smtClean="0"/>
              <a:t>Falefituoa </a:t>
            </a:r>
            <a:r>
              <a:rPr lang="en-US" sz="1600" dirty="0" smtClean="0"/>
              <a:t>Robertson</a:t>
            </a:r>
            <a:endParaRPr lang="en-US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6705600" y="5943600"/>
            <a:ext cx="2133600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b="1" dirty="0" smtClean="0"/>
              <a:t>Land Patent Office </a:t>
            </a:r>
            <a:endParaRPr lang="en-US" dirty="0" smtClean="0"/>
          </a:p>
          <a:p>
            <a:r>
              <a:rPr lang="en-US" dirty="0" smtClean="0"/>
              <a:t>       Bruno Nolte 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876800" y="5181600"/>
            <a:ext cx="1665392" cy="129266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    Coroner</a:t>
            </a:r>
          </a:p>
          <a:p>
            <a:r>
              <a:rPr lang="en-US" dirty="0" smtClean="0"/>
              <a:t> Nader Rouhani</a:t>
            </a:r>
          </a:p>
          <a:p>
            <a:r>
              <a:rPr lang="en-US" dirty="0" smtClean="0"/>
              <a:t>     Assistant</a:t>
            </a:r>
          </a:p>
          <a:p>
            <a:r>
              <a:rPr lang="en-US" dirty="0" smtClean="0"/>
              <a:t>   Jill Johnson 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010400" y="1295400"/>
            <a:ext cx="1334533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Public Notary</a:t>
            </a:r>
          </a:p>
          <a:p>
            <a:r>
              <a:rPr lang="en-US" sz="1600" dirty="0" smtClean="0"/>
              <a:t>Pam Banks</a:t>
            </a:r>
            <a:endParaRPr lang="en-US" sz="1600" dirty="0"/>
          </a:p>
        </p:txBody>
      </p:sp>
      <p:sp>
        <p:nvSpPr>
          <p:cNvPr id="17" name="TextBox 16"/>
          <p:cNvSpPr txBox="1"/>
          <p:nvPr/>
        </p:nvSpPr>
        <p:spPr>
          <a:xfrm>
            <a:off x="7010400" y="2057400"/>
            <a:ext cx="1289840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 Court Venue</a:t>
            </a:r>
          </a:p>
          <a:p>
            <a:r>
              <a:rPr lang="en-US" sz="1600" dirty="0" smtClean="0"/>
              <a:t> Denise Mraz</a:t>
            </a:r>
            <a:endParaRPr lang="en-US" sz="1600" dirty="0"/>
          </a:p>
        </p:txBody>
      </p:sp>
      <p:sp>
        <p:nvSpPr>
          <p:cNvPr id="18" name="TextBox 17"/>
          <p:cNvSpPr txBox="1"/>
          <p:nvPr/>
        </p:nvSpPr>
        <p:spPr>
          <a:xfrm>
            <a:off x="6781800" y="3810000"/>
            <a:ext cx="1966436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Litigation Committee</a:t>
            </a:r>
          </a:p>
          <a:p>
            <a:r>
              <a:rPr lang="en-US" sz="1600" dirty="0" smtClean="0"/>
              <a:t>   Pauline White</a:t>
            </a:r>
            <a:endParaRPr lang="en-US" sz="1600" dirty="0"/>
          </a:p>
        </p:txBody>
      </p:sp>
      <p:sp>
        <p:nvSpPr>
          <p:cNvPr id="19" name="TextBox 18"/>
          <p:cNvSpPr txBox="1"/>
          <p:nvPr/>
        </p:nvSpPr>
        <p:spPr>
          <a:xfrm>
            <a:off x="2667000" y="3886200"/>
            <a:ext cx="1985928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     County Clerk</a:t>
            </a:r>
            <a:endParaRPr lang="en-US" dirty="0" smtClean="0"/>
          </a:p>
          <a:p>
            <a:r>
              <a:rPr lang="en-US" dirty="0" smtClean="0"/>
              <a:t>    Sherri Circione    </a:t>
            </a:r>
          </a:p>
          <a:p>
            <a:r>
              <a:rPr lang="en-US" dirty="0" smtClean="0"/>
              <a:t>       Pam Banks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724400" y="4038600"/>
            <a:ext cx="1981201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b="1" dirty="0" smtClean="0"/>
              <a:t>     Bondsman</a:t>
            </a:r>
          </a:p>
          <a:p>
            <a:r>
              <a:rPr lang="en-US" dirty="0" smtClean="0"/>
              <a:t>Frederico Gonzales</a:t>
            </a:r>
          </a:p>
          <a:p>
            <a:r>
              <a:rPr lang="en-US" dirty="0" smtClean="0"/>
              <a:t>        Ray Brown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010400" y="2895600"/>
            <a:ext cx="1459310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Law Education </a:t>
            </a:r>
          </a:p>
          <a:p>
            <a:r>
              <a:rPr lang="en-US" sz="1600" dirty="0" smtClean="0"/>
              <a:t>   Aaron Lucey</a:t>
            </a:r>
            <a:endParaRPr lang="en-US" sz="1600" dirty="0"/>
          </a:p>
        </p:txBody>
      </p:sp>
      <p:sp>
        <p:nvSpPr>
          <p:cNvPr id="25" name="TextBox 24"/>
          <p:cNvSpPr txBox="1"/>
          <p:nvPr/>
        </p:nvSpPr>
        <p:spPr>
          <a:xfrm>
            <a:off x="4800600" y="3200400"/>
            <a:ext cx="1714508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Court Recorder</a:t>
            </a:r>
            <a:r>
              <a:rPr lang="en-US" dirty="0" smtClean="0"/>
              <a:t> </a:t>
            </a:r>
          </a:p>
          <a:p>
            <a:r>
              <a:rPr lang="en-US" dirty="0" smtClean="0"/>
              <a:t>     Katia Lucey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876800" y="2362200"/>
            <a:ext cx="1627048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Record Keeper</a:t>
            </a:r>
            <a:r>
              <a:rPr lang="en-US" dirty="0" smtClean="0"/>
              <a:t> </a:t>
            </a:r>
          </a:p>
          <a:p>
            <a:r>
              <a:rPr lang="en-US" dirty="0" smtClean="0"/>
              <a:t>     Erica Sideri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752600" y="685800"/>
            <a:ext cx="12854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Tw Cen MT Condensed" pitchFamily="34" charset="0"/>
              </a:rPr>
              <a:t>Trial  Support</a:t>
            </a:r>
            <a:endParaRPr lang="en-US" b="1" dirty="0">
              <a:latin typeface="Tw Cen MT Condensed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800600" y="838200"/>
            <a:ext cx="31057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w Cen MT Condensed" pitchFamily="34" charset="0"/>
              </a:rPr>
              <a:t>    Jural Support                                 Offices</a:t>
            </a:r>
            <a:endParaRPr lang="en-US" dirty="0">
              <a:latin typeface="Tw Cen MT Condensed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743200" y="3200400"/>
            <a:ext cx="1835439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Marshal At  Arms</a:t>
            </a:r>
          </a:p>
          <a:p>
            <a:r>
              <a:rPr lang="en-US" dirty="0" smtClean="0"/>
              <a:t>   Ross Ciricone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2590800" y="5181600"/>
            <a:ext cx="2118722" cy="120032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  Volunteer at large</a:t>
            </a:r>
            <a:endParaRPr lang="en-US" dirty="0" smtClean="0"/>
          </a:p>
          <a:p>
            <a:r>
              <a:rPr lang="en-US" dirty="0" smtClean="0"/>
              <a:t>    Nicole Pettay </a:t>
            </a:r>
          </a:p>
          <a:p>
            <a:r>
              <a:rPr lang="en-US" dirty="0"/>
              <a:t> </a:t>
            </a:r>
            <a:r>
              <a:rPr lang="en-US" dirty="0" smtClean="0"/>
              <a:t>Fredrico Gonzales    </a:t>
            </a:r>
          </a:p>
          <a:p>
            <a:r>
              <a:rPr lang="en-US" dirty="0" smtClean="0"/>
              <a:t>       </a:t>
            </a:r>
            <a:endParaRPr lang="en-US" dirty="0"/>
          </a:p>
        </p:txBody>
      </p:sp>
      <p:cxnSp>
        <p:nvCxnSpPr>
          <p:cNvPr id="40" name="Straight Connector 39"/>
          <p:cNvCxnSpPr>
            <a:stCxn id="34" idx="3"/>
          </p:cNvCxnSpPr>
          <p:nvPr/>
        </p:nvCxnSpPr>
        <p:spPr>
          <a:xfrm rot="5400000">
            <a:off x="1531495" y="916150"/>
            <a:ext cx="219355" cy="3867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2971800" y="990600"/>
            <a:ext cx="5334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angle 49"/>
          <p:cNvSpPr/>
          <p:nvPr/>
        </p:nvSpPr>
        <p:spPr>
          <a:xfrm>
            <a:off x="3581400" y="2971800"/>
            <a:ext cx="76200" cy="2286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3581400" y="4800600"/>
            <a:ext cx="45719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5486400" y="1219200"/>
            <a:ext cx="45719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3733800" y="609600"/>
            <a:ext cx="91403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/>
              <a:t>March </a:t>
            </a:r>
            <a:r>
              <a:rPr lang="en-US" sz="900" dirty="0" smtClean="0"/>
              <a:t>12, </a:t>
            </a:r>
            <a:r>
              <a:rPr lang="en-US" sz="900" dirty="0" smtClean="0"/>
              <a:t>2025</a:t>
            </a:r>
            <a:endParaRPr lang="en-US" sz="900" dirty="0"/>
          </a:p>
        </p:txBody>
      </p:sp>
      <p:sp>
        <p:nvSpPr>
          <p:cNvPr id="60" name="TextBox 59"/>
          <p:cNvSpPr txBox="1"/>
          <p:nvPr/>
        </p:nvSpPr>
        <p:spPr>
          <a:xfrm>
            <a:off x="2362200" y="0"/>
            <a:ext cx="4196983" cy="369332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entury Gothic" pitchFamily="34" charset="0"/>
              </a:rPr>
              <a:t>The Clark County Nevada Assembly</a:t>
            </a:r>
            <a:endParaRPr lang="en-US" dirty="0">
              <a:latin typeface="Century Gothic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2819400" y="6581001"/>
            <a:ext cx="35281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Copyright 2025 All Rights Reserved Without Prejudice</a:t>
            </a:r>
            <a:endParaRPr lang="en-US" sz="12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8" name="Up Ribbon 37"/>
          <p:cNvSpPr/>
          <p:nvPr/>
        </p:nvSpPr>
        <p:spPr>
          <a:xfrm>
            <a:off x="8229600" y="22860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Up Ribbon 38"/>
          <p:cNvSpPr/>
          <p:nvPr/>
        </p:nvSpPr>
        <p:spPr>
          <a:xfrm>
            <a:off x="6324600" y="18288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Up Ribbon 40"/>
          <p:cNvSpPr/>
          <p:nvPr/>
        </p:nvSpPr>
        <p:spPr>
          <a:xfrm>
            <a:off x="6324600" y="26670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Up Ribbon 42"/>
          <p:cNvSpPr/>
          <p:nvPr/>
        </p:nvSpPr>
        <p:spPr>
          <a:xfrm>
            <a:off x="6248400" y="35814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Up Ribbon 43"/>
          <p:cNvSpPr/>
          <p:nvPr/>
        </p:nvSpPr>
        <p:spPr>
          <a:xfrm>
            <a:off x="6172200" y="41148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Up Ribbon 44"/>
          <p:cNvSpPr/>
          <p:nvPr/>
        </p:nvSpPr>
        <p:spPr>
          <a:xfrm>
            <a:off x="6324600" y="52578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Up Ribbon 45"/>
          <p:cNvSpPr/>
          <p:nvPr/>
        </p:nvSpPr>
        <p:spPr>
          <a:xfrm>
            <a:off x="4343400" y="40386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Up Ribbon 46"/>
          <p:cNvSpPr/>
          <p:nvPr/>
        </p:nvSpPr>
        <p:spPr>
          <a:xfrm>
            <a:off x="4343400" y="35052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Up Ribbon 47"/>
          <p:cNvSpPr/>
          <p:nvPr/>
        </p:nvSpPr>
        <p:spPr>
          <a:xfrm>
            <a:off x="4343400" y="14478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Up Ribbon 48"/>
          <p:cNvSpPr/>
          <p:nvPr/>
        </p:nvSpPr>
        <p:spPr>
          <a:xfrm>
            <a:off x="2209800" y="13716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Up Ribbon 58"/>
          <p:cNvSpPr/>
          <p:nvPr/>
        </p:nvSpPr>
        <p:spPr>
          <a:xfrm>
            <a:off x="2209800" y="43434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Up Ribbon 61"/>
          <p:cNvSpPr/>
          <p:nvPr/>
        </p:nvSpPr>
        <p:spPr>
          <a:xfrm>
            <a:off x="8305800" y="31242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Up Ribbon 62"/>
          <p:cNvSpPr/>
          <p:nvPr/>
        </p:nvSpPr>
        <p:spPr>
          <a:xfrm>
            <a:off x="8458200" y="41148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Up Ribbon 63"/>
          <p:cNvSpPr/>
          <p:nvPr/>
        </p:nvSpPr>
        <p:spPr>
          <a:xfrm>
            <a:off x="8534400" y="49530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Up Ribbon 64"/>
          <p:cNvSpPr/>
          <p:nvPr/>
        </p:nvSpPr>
        <p:spPr>
          <a:xfrm>
            <a:off x="8610600" y="60198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Up Ribbon 65"/>
          <p:cNvSpPr/>
          <p:nvPr/>
        </p:nvSpPr>
        <p:spPr>
          <a:xfrm>
            <a:off x="8229600" y="16002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7315200" y="2286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928 Req</a:t>
            </a:r>
            <a:endParaRPr lang="en-US" dirty="0"/>
          </a:p>
        </p:txBody>
      </p:sp>
      <p:sp>
        <p:nvSpPr>
          <p:cNvPr id="68" name="Up Ribbon 67"/>
          <p:cNvSpPr/>
          <p:nvPr/>
        </p:nvSpPr>
        <p:spPr>
          <a:xfrm>
            <a:off x="7010400" y="3810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Connector 20"/>
          <p:cNvCxnSpPr/>
          <p:nvPr/>
        </p:nvCxnSpPr>
        <p:spPr>
          <a:xfrm rot="5400000">
            <a:off x="6096000" y="2057400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5715000" y="2819400"/>
            <a:ext cx="1828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16200000" flipH="1">
            <a:off x="7239000" y="1905000"/>
            <a:ext cx="1524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914400" y="1295400"/>
            <a:ext cx="2074992" cy="424731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  <a:prstDash val="sysDot"/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Militia Membership</a:t>
            </a:r>
          </a:p>
          <a:p>
            <a:r>
              <a:rPr lang="en-US" b="1" dirty="0"/>
              <a:t> </a:t>
            </a:r>
            <a:r>
              <a:rPr lang="en-US" b="1" dirty="0" smtClean="0"/>
              <a:t> (County /State)</a:t>
            </a:r>
          </a:p>
          <a:p>
            <a:r>
              <a:rPr lang="en-US" dirty="0"/>
              <a:t> </a:t>
            </a:r>
            <a:r>
              <a:rPr lang="en-US" dirty="0" smtClean="0"/>
              <a:t>  Tamara Amaral</a:t>
            </a:r>
          </a:p>
          <a:p>
            <a:r>
              <a:rPr lang="en-US" dirty="0" smtClean="0"/>
              <a:t>    Denise Mraz</a:t>
            </a:r>
          </a:p>
          <a:p>
            <a:r>
              <a:rPr lang="en-US" dirty="0" smtClean="0"/>
              <a:t>Rui Mario Gouveia</a:t>
            </a:r>
          </a:p>
          <a:p>
            <a:r>
              <a:rPr lang="en-US" dirty="0" smtClean="0"/>
              <a:t>    Dale  Conradt</a:t>
            </a:r>
          </a:p>
          <a:p>
            <a:r>
              <a:rPr lang="en-US" dirty="0" smtClean="0"/>
              <a:t>Zdravko   Kekerovic</a:t>
            </a:r>
          </a:p>
          <a:p>
            <a:r>
              <a:rPr lang="en-US" dirty="0" smtClean="0"/>
              <a:t>Roshawna  Warren</a:t>
            </a:r>
          </a:p>
          <a:p>
            <a:r>
              <a:rPr lang="en-US" dirty="0" smtClean="0"/>
              <a:t>    Dave Kurkovic</a:t>
            </a:r>
          </a:p>
          <a:p>
            <a:r>
              <a:rPr lang="en-US" dirty="0" smtClean="0"/>
              <a:t> +Sheriffs Office-5</a:t>
            </a:r>
          </a:p>
          <a:p>
            <a:r>
              <a:rPr lang="en-US" dirty="0" smtClean="0"/>
              <a:t>  + Committees- 25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124200" y="2133600"/>
            <a:ext cx="3429000" cy="147732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  </a:t>
            </a:r>
            <a:r>
              <a:rPr lang="en-US" b="1" dirty="0" smtClean="0"/>
              <a:t>Militia Education (County/State)</a:t>
            </a:r>
          </a:p>
          <a:p>
            <a:r>
              <a:rPr lang="en-US" dirty="0" smtClean="0"/>
              <a:t>    Isaac Sandlin Training videos</a:t>
            </a:r>
          </a:p>
          <a:p>
            <a:r>
              <a:rPr lang="en-US" dirty="0" smtClean="0"/>
              <a:t>Shallon Bent Mental Preparedness</a:t>
            </a:r>
          </a:p>
          <a:p>
            <a:r>
              <a:rPr lang="en-US" dirty="0" smtClean="0"/>
              <a:t>         Eric Heyer  Process /IT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096000" y="3733800"/>
            <a:ext cx="1687963" cy="147732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b="1" dirty="0" smtClean="0"/>
              <a:t>Provisions (C/S)</a:t>
            </a:r>
          </a:p>
          <a:p>
            <a:r>
              <a:rPr lang="en-US" dirty="0" smtClean="0"/>
              <a:t>Erica Sideri</a:t>
            </a:r>
          </a:p>
          <a:p>
            <a:r>
              <a:rPr lang="en-US" dirty="0" smtClean="0"/>
              <a:t>Ion Williams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754371" y="2133600"/>
            <a:ext cx="2389629" cy="147732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  <a:prstDash val="sysDot"/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Militia Operations(C/S)</a:t>
            </a:r>
          </a:p>
          <a:p>
            <a:r>
              <a:rPr lang="en-US" dirty="0" smtClean="0"/>
              <a:t>Federico Gonzales</a:t>
            </a:r>
          </a:p>
          <a:p>
            <a:r>
              <a:rPr lang="en-US" dirty="0" smtClean="0"/>
              <a:t>Zdravko  Kekerovic</a:t>
            </a:r>
          </a:p>
          <a:p>
            <a:endParaRPr lang="en-US" b="1" dirty="0" smtClean="0"/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85800" y="5791200"/>
            <a:ext cx="7560339" cy="646331"/>
          </a:xfrm>
          <a:prstGeom prst="rect">
            <a:avLst/>
          </a:prstGeom>
          <a:solidFill>
            <a:srgbClr val="CC9900">
              <a:alpha val="5882"/>
            </a:srgbClr>
          </a:solidFill>
        </p:spPr>
        <p:txBody>
          <a:bodyPr wrap="none" rtlCol="0">
            <a:spAutoFit/>
          </a:bodyPr>
          <a:lstStyle/>
          <a:p>
            <a:r>
              <a:rPr lang="en-US" i="1" dirty="0" smtClean="0">
                <a:latin typeface="Centaur" pitchFamily="18" charset="0"/>
              </a:rPr>
              <a:t>Self Reliance    Trust   Disaster Prep    Family   Common Defense    Training   Support</a:t>
            </a:r>
          </a:p>
          <a:p>
            <a:r>
              <a:rPr lang="en-US" i="1" dirty="0" smtClean="0">
                <a:latin typeface="Centaur" pitchFamily="18" charset="0"/>
              </a:rPr>
              <a:t>Emergency   Preparation    Natural Health   Sustainability  Food Storage  Networking </a:t>
            </a:r>
            <a:endParaRPr lang="en-US" i="1" dirty="0">
              <a:latin typeface="Centaur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29200" y="762000"/>
            <a:ext cx="2647200" cy="129266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  <a:prstDash val="sysDot"/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State Militia Commander </a:t>
            </a:r>
          </a:p>
          <a:p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i="1" dirty="0" smtClean="0"/>
              <a:t>Nominee/In Training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Shallon Bent </a:t>
            </a:r>
          </a:p>
          <a:p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rot="5400000">
            <a:off x="1676400" y="11430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828800" y="990600"/>
            <a:ext cx="3200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362200" y="762000"/>
            <a:ext cx="100540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March </a:t>
            </a:r>
            <a:r>
              <a:rPr lang="en-US" sz="1000" dirty="0" smtClean="0"/>
              <a:t>12, </a:t>
            </a:r>
            <a:r>
              <a:rPr lang="en-US" sz="1000" dirty="0" smtClean="0"/>
              <a:t>2025</a:t>
            </a:r>
            <a:endParaRPr lang="en-US" sz="1000" dirty="0"/>
          </a:p>
        </p:txBody>
      </p:sp>
      <p:sp>
        <p:nvSpPr>
          <p:cNvPr id="30" name="TextBox 29"/>
          <p:cNvSpPr txBox="1"/>
          <p:nvPr/>
        </p:nvSpPr>
        <p:spPr>
          <a:xfrm>
            <a:off x="2971800" y="6581001"/>
            <a:ext cx="35281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Copyright 2025 All Rights Reserved Without Prejudice</a:t>
            </a:r>
            <a:endParaRPr lang="en-US" sz="12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62000" y="0"/>
            <a:ext cx="4196983" cy="369332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entury Gothic" pitchFamily="34" charset="0"/>
              </a:rPr>
              <a:t>The Clark County Nevada Assembly</a:t>
            </a:r>
            <a:endParaRPr lang="en-US" dirty="0">
              <a:latin typeface="Century Gothic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43000" y="228600"/>
            <a:ext cx="35901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  <a:latin typeface="Elephant" pitchFamily="18" charset="0"/>
              </a:rPr>
              <a:t>Assembly Militia</a:t>
            </a:r>
            <a:endParaRPr lang="en-US" sz="3200" dirty="0">
              <a:solidFill>
                <a:schemeClr val="bg1">
                  <a:lumMod val="50000"/>
                </a:schemeClr>
              </a:solidFill>
              <a:latin typeface="Elephant" pitchFamily="18" charset="0"/>
            </a:endParaRPr>
          </a:p>
        </p:txBody>
      </p:sp>
      <p:sp>
        <p:nvSpPr>
          <p:cNvPr id="17" name="Up Ribbon 16"/>
          <p:cNvSpPr/>
          <p:nvPr/>
        </p:nvSpPr>
        <p:spPr>
          <a:xfrm>
            <a:off x="6934200" y="6858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Up Ribbon 17"/>
          <p:cNvSpPr/>
          <p:nvPr/>
        </p:nvSpPr>
        <p:spPr>
          <a:xfrm>
            <a:off x="5334000" y="21336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Up Ribbon 18"/>
          <p:cNvSpPr/>
          <p:nvPr/>
        </p:nvSpPr>
        <p:spPr>
          <a:xfrm>
            <a:off x="8229600" y="21336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Up Ribbon 19"/>
          <p:cNvSpPr/>
          <p:nvPr/>
        </p:nvSpPr>
        <p:spPr>
          <a:xfrm>
            <a:off x="7543800" y="41910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Up Ribbon 21"/>
          <p:cNvSpPr/>
          <p:nvPr/>
        </p:nvSpPr>
        <p:spPr>
          <a:xfrm>
            <a:off x="6248400" y="2286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6553200" y="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928 Req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3124200" y="5486400"/>
            <a:ext cx="2733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Committed to Public Safety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2016</TotalTime>
  <Words>478</Words>
  <Application>Microsoft Office PowerPoint</Application>
  <PresentationFormat>On-screen Show (4:3)</PresentationFormat>
  <Paragraphs>156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Owner</cp:lastModifiedBy>
  <cp:revision>7</cp:revision>
  <dcterms:created xsi:type="dcterms:W3CDTF">2025-03-10T21:41:59Z</dcterms:created>
  <dcterms:modified xsi:type="dcterms:W3CDTF">2025-03-13T20:58:48Z</dcterms:modified>
</cp:coreProperties>
</file>